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7" r:id="rId3"/>
    <p:sldId id="305" r:id="rId4"/>
    <p:sldId id="306" r:id="rId5"/>
    <p:sldId id="307" r:id="rId6"/>
    <p:sldId id="308" r:id="rId7"/>
    <p:sldId id="311" r:id="rId8"/>
    <p:sldId id="309" r:id="rId9"/>
    <p:sldId id="310" r:id="rId10"/>
    <p:sldId id="304" r:id="rId11"/>
    <p:sldId id="288" r:id="rId1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273" autoAdjust="0"/>
    <p:restoredTop sz="94660"/>
  </p:normalViewPr>
  <p:slideViewPr>
    <p:cSldViewPr snapToGrid="0">
      <p:cViewPr varScale="1">
        <p:scale>
          <a:sx n="84" d="100"/>
          <a:sy n="84" d="100"/>
        </p:scale>
        <p:origin x="192" y="27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5/29/20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a:t>5/29/20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a:pPr/>
              <a:t>5/29/20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a:pPr/>
              <a:t>5/29/20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a:pPr/>
              <a:t>5/29/20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a:t>5/29/20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a:pPr/>
              <a:t>5/29/20</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a:pPr/>
              <a:t>5/29/20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home.treasury.gov/" TargetMode="External"/><Relationship Id="rId2" Type="http://schemas.openxmlformats.org/officeDocument/2006/relationships/hyperlink" Target="https://www.sba.gov/page/coronavirus-covid-19-small-business-guidance-loan-resources"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14">
            <a:extLst>
              <a:ext uri="{FF2B5EF4-FFF2-40B4-BE49-F238E27FC236}">
                <a16:creationId xmlns:a16="http://schemas.microsoft.com/office/drawing/2014/main" id="{D6280969-F024-466D-A1DB-4F848C51DE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6" name="Straight Connector 15">
              <a:extLst>
                <a:ext uri="{FF2B5EF4-FFF2-40B4-BE49-F238E27FC236}">
                  <a16:creationId xmlns:a16="http://schemas.microsoft.com/office/drawing/2014/main" id="{63FDD802-E6D8-4979-A1B9-BA705AE4DA8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DE509DD-4B76-45F0-8144-02F1D7E1AE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FEAEFD53-0220-48B1-9EA8-3EAE151E8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92E7FABD-916D-4FF9-B5F3-44E53AFD39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826F9772-AEFE-4C6D-82B6-1207069B86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ACFBF3A9-B76A-4B4B-B6D7-CA4651F5C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BF0FAA0A-B682-4A83-BDD8-BCE0AB41C2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7874A013-E5E2-4AE1-8E93-029A2B41EB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4355329E-E608-4F7A-B4EF-8FEF07D755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53D9BFDF-B250-44FF-9BD7-C204EFBFC1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7" name="Rectangle 26">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9" name="Rectangle 28">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35"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38">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42">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Freeform: Shape 44">
            <a:extLst>
              <a:ext uri="{FF2B5EF4-FFF2-40B4-BE49-F238E27FC236}">
                <a16:creationId xmlns:a16="http://schemas.microsoft.com/office/drawing/2014/main" id="{A5EC319D-0FEA-4B95-A3EA-01E35672C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B21A397-A484-4708-9039-17CBCEEA020F}"/>
              </a:ext>
            </a:extLst>
          </p:cNvPr>
          <p:cNvSpPr>
            <a:spLocks noGrp="1"/>
          </p:cNvSpPr>
          <p:nvPr>
            <p:ph type="ctrTitle"/>
          </p:nvPr>
        </p:nvSpPr>
        <p:spPr>
          <a:xfrm>
            <a:off x="7181723" y="609600"/>
            <a:ext cx="4512989" cy="2227730"/>
          </a:xfrm>
        </p:spPr>
        <p:txBody>
          <a:bodyPr vert="horz" lIns="91440" tIns="45720" rIns="91440" bIns="45720" rtlCol="0" anchor="ctr">
            <a:normAutofit/>
          </a:bodyPr>
          <a:lstStyle/>
          <a:p>
            <a:pPr algn="l">
              <a:lnSpc>
                <a:spcPct val="90000"/>
              </a:lnSpc>
            </a:pPr>
            <a:r>
              <a:rPr lang="en-US" sz="3100" dirty="0">
                <a:solidFill>
                  <a:srgbClr val="FFFFFF"/>
                </a:solidFill>
              </a:rPr>
              <a:t>Understanding the PPP Loan Forgiveness Application </a:t>
            </a:r>
          </a:p>
        </p:txBody>
      </p:sp>
      <p:pic>
        <p:nvPicPr>
          <p:cNvPr id="6" name="Picture 5">
            <a:extLst>
              <a:ext uri="{FF2B5EF4-FFF2-40B4-BE49-F238E27FC236}">
                <a16:creationId xmlns:a16="http://schemas.microsoft.com/office/drawing/2014/main" id="{F9615DCD-A02F-4D14-8D7D-0E769926D907}"/>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343436" y="2560320"/>
            <a:ext cx="4764704" cy="1776549"/>
          </a:xfrm>
          <a:prstGeom prst="rect">
            <a:avLst/>
          </a:prstGeom>
          <a:noFill/>
          <a:extLst>
            <a:ext uri="{53640926-AAD7-44D8-BBD7-CCE9431645EC}">
              <a14:shadowObscured xmlns:a14="http://schemas.microsoft.com/office/drawing/2010/main"/>
            </a:ext>
          </a:extLst>
        </p:spPr>
      </p:pic>
      <p:sp>
        <p:nvSpPr>
          <p:cNvPr id="3" name="Subtitle 2">
            <a:extLst>
              <a:ext uri="{FF2B5EF4-FFF2-40B4-BE49-F238E27FC236}">
                <a16:creationId xmlns:a16="http://schemas.microsoft.com/office/drawing/2014/main" id="{DD3DFE2B-EF49-4E78-ACA5-F054712700BC}"/>
              </a:ext>
            </a:extLst>
          </p:cNvPr>
          <p:cNvSpPr>
            <a:spLocks noGrp="1"/>
          </p:cNvSpPr>
          <p:nvPr>
            <p:ph type="subTitle" idx="1"/>
          </p:nvPr>
        </p:nvSpPr>
        <p:spPr>
          <a:xfrm>
            <a:off x="7375011" y="2677900"/>
            <a:ext cx="4512988" cy="3317938"/>
          </a:xfrm>
        </p:spPr>
        <p:txBody>
          <a:bodyPr vert="horz" lIns="91440" tIns="45720" rIns="91440" bIns="45720" rtlCol="0" anchor="t">
            <a:normAutofit lnSpcReduction="10000"/>
          </a:bodyPr>
          <a:lstStyle/>
          <a:p>
            <a:pPr algn="l">
              <a:buFont typeface="Wingdings 3" charset="2"/>
              <a:buChar char=""/>
            </a:pPr>
            <a:endParaRPr lang="en-US" dirty="0">
              <a:solidFill>
                <a:srgbClr val="FFFFFF"/>
              </a:solidFill>
            </a:endParaRPr>
          </a:p>
          <a:p>
            <a:pPr algn="l">
              <a:buFont typeface="Wingdings 3" charset="2"/>
              <a:buChar char=""/>
            </a:pPr>
            <a:endParaRPr lang="en-US" dirty="0">
              <a:solidFill>
                <a:srgbClr val="FFFFFF"/>
              </a:solidFill>
            </a:endParaRPr>
          </a:p>
          <a:p>
            <a:pPr algn="l">
              <a:spcBef>
                <a:spcPts val="0"/>
              </a:spcBef>
            </a:pPr>
            <a:r>
              <a:rPr lang="en-US" sz="1400" dirty="0">
                <a:solidFill>
                  <a:srgbClr val="FFFFFF"/>
                </a:solidFill>
              </a:rPr>
              <a:t>Seth R. Tipton, Esq</a:t>
            </a:r>
          </a:p>
          <a:p>
            <a:pPr algn="l">
              <a:spcBef>
                <a:spcPts val="0"/>
              </a:spcBef>
            </a:pPr>
            <a:r>
              <a:rPr lang="en-US" sz="1400" dirty="0">
                <a:solidFill>
                  <a:srgbClr val="FFFFFF"/>
                </a:solidFill>
              </a:rPr>
              <a:t>Partner, Florio Perrucci Steinhardt Cappelli Tipton &amp; Taylor LLC</a:t>
            </a:r>
          </a:p>
          <a:p>
            <a:pPr algn="l">
              <a:spcBef>
                <a:spcPts val="0"/>
              </a:spcBef>
            </a:pPr>
            <a:endParaRPr lang="en-US" sz="1400" dirty="0">
              <a:solidFill>
                <a:srgbClr val="FFFFFF"/>
              </a:solidFill>
            </a:endParaRPr>
          </a:p>
          <a:p>
            <a:pPr algn="l">
              <a:spcBef>
                <a:spcPts val="0"/>
              </a:spcBef>
            </a:pPr>
            <a:r>
              <a:rPr lang="en-US" sz="1400" dirty="0">
                <a:solidFill>
                  <a:srgbClr val="FFFFFF"/>
                </a:solidFill>
              </a:rPr>
              <a:t>Jack A. Callahan</a:t>
            </a:r>
          </a:p>
          <a:p>
            <a:pPr algn="l">
              <a:spcBef>
                <a:spcPts val="0"/>
              </a:spcBef>
            </a:pPr>
            <a:r>
              <a:rPr lang="en-US" sz="1400" dirty="0">
                <a:solidFill>
                  <a:srgbClr val="FFFFFF"/>
                </a:solidFill>
              </a:rPr>
              <a:t>Partner, Cohn Reznick</a:t>
            </a:r>
          </a:p>
          <a:p>
            <a:pPr algn="l">
              <a:spcBef>
                <a:spcPts val="0"/>
              </a:spcBef>
            </a:pPr>
            <a:endParaRPr lang="en-US" sz="1400" dirty="0">
              <a:solidFill>
                <a:srgbClr val="FFFFFF"/>
              </a:solidFill>
            </a:endParaRPr>
          </a:p>
          <a:p>
            <a:pPr algn="l">
              <a:spcBef>
                <a:spcPts val="0"/>
              </a:spcBef>
            </a:pPr>
            <a:r>
              <a:rPr lang="en-US" sz="1400" dirty="0">
                <a:solidFill>
                  <a:srgbClr val="FFFFFF"/>
                </a:solidFill>
              </a:rPr>
              <a:t>William C. McNamara </a:t>
            </a:r>
          </a:p>
          <a:p>
            <a:pPr algn="l">
              <a:spcBef>
                <a:spcPts val="0"/>
              </a:spcBef>
            </a:pPr>
            <a:r>
              <a:rPr lang="en-US" sz="1400" dirty="0">
                <a:solidFill>
                  <a:srgbClr val="FFFFFF"/>
                </a:solidFill>
              </a:rPr>
              <a:t>The </a:t>
            </a:r>
            <a:r>
              <a:rPr lang="en-US" sz="1400" dirty="0" err="1">
                <a:solidFill>
                  <a:srgbClr val="FFFFFF"/>
                </a:solidFill>
              </a:rPr>
              <a:t>Curchin</a:t>
            </a:r>
            <a:r>
              <a:rPr lang="en-US" sz="1400" dirty="0">
                <a:solidFill>
                  <a:srgbClr val="FFFFFF"/>
                </a:solidFill>
              </a:rPr>
              <a:t> Group LLC</a:t>
            </a:r>
          </a:p>
          <a:p>
            <a:pPr algn="l">
              <a:spcBef>
                <a:spcPts val="0"/>
              </a:spcBef>
            </a:pPr>
            <a:endParaRPr lang="en-US" sz="1400" dirty="0">
              <a:solidFill>
                <a:srgbClr val="FFFFFF"/>
              </a:solidFill>
            </a:endParaRPr>
          </a:p>
          <a:p>
            <a:pPr algn="l">
              <a:spcBef>
                <a:spcPts val="0"/>
              </a:spcBef>
            </a:pPr>
            <a:r>
              <a:rPr lang="en-US" sz="1400" dirty="0">
                <a:solidFill>
                  <a:srgbClr val="FFFFFF"/>
                </a:solidFill>
              </a:rPr>
              <a:t>Bill </a:t>
            </a:r>
            <a:r>
              <a:rPr lang="en-US" sz="1400" dirty="0" err="1">
                <a:solidFill>
                  <a:srgbClr val="FFFFFF"/>
                </a:solidFill>
              </a:rPr>
              <a:t>Ruckert</a:t>
            </a:r>
            <a:endParaRPr lang="en-US" sz="1400" dirty="0">
              <a:solidFill>
                <a:srgbClr val="FFFFFF"/>
              </a:solidFill>
            </a:endParaRPr>
          </a:p>
          <a:p>
            <a:pPr algn="l">
              <a:spcBef>
                <a:spcPts val="0"/>
              </a:spcBef>
            </a:pPr>
            <a:r>
              <a:rPr lang="en-US" sz="1400" dirty="0">
                <a:solidFill>
                  <a:srgbClr val="FFFFFF"/>
                </a:solidFill>
              </a:rPr>
              <a:t>Senior Vice President, Provident Bank</a:t>
            </a:r>
          </a:p>
          <a:p>
            <a:pPr algn="l">
              <a:buFont typeface="Wingdings 3" charset="2"/>
              <a:buChar char=""/>
            </a:pPr>
            <a:endParaRPr lang="en-US" dirty="0">
              <a:solidFill>
                <a:srgbClr val="FFFFFF"/>
              </a:solidFill>
            </a:endParaRPr>
          </a:p>
          <a:p>
            <a:pPr algn="l">
              <a:buFont typeface="Wingdings 3" charset="2"/>
              <a:buChar char=""/>
            </a:pPr>
            <a:endParaRPr lang="en-US" dirty="0">
              <a:solidFill>
                <a:srgbClr val="FFFFFF"/>
              </a:solidFill>
            </a:endParaRPr>
          </a:p>
        </p:txBody>
      </p:sp>
    </p:spTree>
    <p:extLst>
      <p:ext uri="{BB962C8B-B14F-4D97-AF65-F5344CB8AC3E}">
        <p14:creationId xmlns:p14="http://schemas.microsoft.com/office/powerpoint/2010/main" val="3824411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D06AC-F4BB-AD41-9239-268CD72EB48A}"/>
              </a:ext>
            </a:extLst>
          </p:cNvPr>
          <p:cNvSpPr>
            <a:spLocks noGrp="1"/>
          </p:cNvSpPr>
          <p:nvPr>
            <p:ph type="title"/>
          </p:nvPr>
        </p:nvSpPr>
        <p:spPr>
          <a:xfrm>
            <a:off x="677334" y="609600"/>
            <a:ext cx="8596668" cy="930442"/>
          </a:xfrm>
        </p:spPr>
        <p:txBody>
          <a:bodyPr>
            <a:normAutofit/>
          </a:bodyPr>
          <a:lstStyle/>
          <a:p>
            <a:r>
              <a:rPr lang="en-US" dirty="0">
                <a:solidFill>
                  <a:schemeClr val="tx1"/>
                </a:solidFill>
              </a:rPr>
              <a:t>Key Resources:</a:t>
            </a:r>
          </a:p>
        </p:txBody>
      </p:sp>
      <p:sp>
        <p:nvSpPr>
          <p:cNvPr id="3" name="Content Placeholder 2">
            <a:extLst>
              <a:ext uri="{FF2B5EF4-FFF2-40B4-BE49-F238E27FC236}">
                <a16:creationId xmlns:a16="http://schemas.microsoft.com/office/drawing/2014/main" id="{1520DBFA-4F5B-C34A-8D57-46916FC5AAC2}"/>
              </a:ext>
            </a:extLst>
          </p:cNvPr>
          <p:cNvSpPr>
            <a:spLocks noGrp="1"/>
          </p:cNvSpPr>
          <p:nvPr>
            <p:ph idx="1"/>
          </p:nvPr>
        </p:nvSpPr>
        <p:spPr>
          <a:xfrm>
            <a:off x="677334" y="1764633"/>
            <a:ext cx="8596668" cy="4101268"/>
          </a:xfrm>
        </p:spPr>
        <p:txBody>
          <a:bodyPr>
            <a:normAutofit/>
          </a:bodyPr>
          <a:lstStyle/>
          <a:p>
            <a:pPr algn="just">
              <a:buFont typeface="Wingdings" panose="05000000000000000000" pitchFamily="2" charset="2"/>
              <a:buChar char="Ø"/>
            </a:pPr>
            <a:r>
              <a:rPr lang="en-US" sz="2400" dirty="0">
                <a:solidFill>
                  <a:schemeClr val="accent2"/>
                </a:solidFill>
                <a:hlinkClick r:id="rId2">
                  <a:extLst>
                    <a:ext uri="{A12FA001-AC4F-418D-AE19-62706E023703}">
                      <ahyp:hlinkClr xmlns:ahyp="http://schemas.microsoft.com/office/drawing/2018/hyperlinkcolor" val="tx"/>
                    </a:ext>
                  </a:extLst>
                </a:hlinkClick>
              </a:rPr>
              <a:t>https://www.utcanj.org/covid-19-information/</a:t>
            </a:r>
          </a:p>
          <a:p>
            <a:pPr algn="just">
              <a:buFont typeface="Wingdings" panose="05000000000000000000" pitchFamily="2" charset="2"/>
              <a:buChar char="Ø"/>
            </a:pPr>
            <a:endParaRPr lang="en-US" sz="2400" dirty="0">
              <a:solidFill>
                <a:schemeClr val="accent2"/>
              </a:solidFill>
              <a:hlinkClick r:id="rId2">
                <a:extLst>
                  <a:ext uri="{A12FA001-AC4F-418D-AE19-62706E023703}">
                    <ahyp:hlinkClr xmlns:ahyp="http://schemas.microsoft.com/office/drawing/2018/hyperlinkcolor" val="tx"/>
                  </a:ext>
                </a:extLst>
              </a:hlinkClick>
            </a:endParaRPr>
          </a:p>
          <a:p>
            <a:pPr algn="just">
              <a:buFont typeface="Wingdings" panose="05000000000000000000" pitchFamily="2" charset="2"/>
              <a:buChar char="Ø"/>
            </a:pPr>
            <a:r>
              <a:rPr lang="en-US" sz="2400" dirty="0">
                <a:solidFill>
                  <a:schemeClr val="accent2"/>
                </a:solidFill>
                <a:hlinkClick r:id="rId2">
                  <a:extLst>
                    <a:ext uri="{A12FA001-AC4F-418D-AE19-62706E023703}">
                      <ahyp:hlinkClr xmlns:ahyp="http://schemas.microsoft.com/office/drawing/2018/hyperlinkcolor" val="tx"/>
                    </a:ext>
                  </a:extLst>
                </a:hlinkClick>
              </a:rPr>
              <a:t>https://www.sba.gov/page/coronavirus-covid-19-small-business-guidance-loan-resources</a:t>
            </a:r>
            <a:endParaRPr lang="en-US" sz="2400" dirty="0">
              <a:solidFill>
                <a:schemeClr val="accent2"/>
              </a:solidFill>
            </a:endParaRPr>
          </a:p>
          <a:p>
            <a:pPr marL="0" indent="0" algn="just">
              <a:buNone/>
            </a:pPr>
            <a:endParaRPr lang="en-US" sz="2400" dirty="0">
              <a:solidFill>
                <a:schemeClr val="accent2"/>
              </a:solidFill>
            </a:endParaRPr>
          </a:p>
          <a:p>
            <a:pPr algn="just">
              <a:buFont typeface="Wingdings" panose="05000000000000000000" pitchFamily="2" charset="2"/>
              <a:buChar char="Ø"/>
            </a:pPr>
            <a:r>
              <a:rPr lang="en-US" sz="2400" dirty="0">
                <a:solidFill>
                  <a:schemeClr val="accent2"/>
                </a:solidFill>
                <a:hlinkClick r:id="rId3">
                  <a:extLst>
                    <a:ext uri="{A12FA001-AC4F-418D-AE19-62706E023703}">
                      <ahyp:hlinkClr xmlns:ahyp="http://schemas.microsoft.com/office/drawing/2018/hyperlinkcolor" val="tx"/>
                    </a:ext>
                  </a:extLst>
                </a:hlinkClick>
              </a:rPr>
              <a:t>https://home.treasury.gov/</a:t>
            </a:r>
            <a:endParaRPr lang="en-US" sz="2400" dirty="0">
              <a:solidFill>
                <a:schemeClr val="accent2"/>
              </a:solidFill>
            </a:endParaRPr>
          </a:p>
          <a:p>
            <a:pPr algn="just">
              <a:buFont typeface="Wingdings" panose="05000000000000000000" pitchFamily="2" charset="2"/>
              <a:buChar char="Ø"/>
            </a:pPr>
            <a:endParaRPr lang="en-US" sz="2400" dirty="0">
              <a:solidFill>
                <a:schemeClr val="accent2"/>
              </a:solidFill>
            </a:endParaRPr>
          </a:p>
          <a:p>
            <a:pPr marL="0" indent="0" algn="just">
              <a:buNone/>
            </a:pPr>
            <a:endParaRPr lang="en-US" sz="2400" dirty="0">
              <a:solidFill>
                <a:schemeClr val="accent2"/>
              </a:solidFill>
            </a:endParaRPr>
          </a:p>
          <a:p>
            <a:pPr marL="0" indent="0" algn="just">
              <a:buNone/>
            </a:pPr>
            <a:endParaRPr lang="en-US" dirty="0"/>
          </a:p>
          <a:p>
            <a:pPr marL="0" indent="0" algn="just">
              <a:buNone/>
            </a:pPr>
            <a:endParaRPr lang="en-US" dirty="0"/>
          </a:p>
        </p:txBody>
      </p:sp>
      <p:pic>
        <p:nvPicPr>
          <p:cNvPr id="4" name="Picture 3">
            <a:extLst>
              <a:ext uri="{FF2B5EF4-FFF2-40B4-BE49-F238E27FC236}">
                <a16:creationId xmlns:a16="http://schemas.microsoft.com/office/drawing/2014/main" id="{DD7505C3-CB86-4240-99CD-25C9E906A0CF}"/>
              </a:ext>
            </a:extLst>
          </p:cNvPr>
          <p:cNvPicPr/>
          <p:nvPr/>
        </p:nvPicPr>
        <p:blipFill rotWithShape="1">
          <a:blip r:embed="rId4"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53290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1AC1F-A6D8-4810-810E-69F9C5D6F2B9}"/>
              </a:ext>
            </a:extLst>
          </p:cNvPr>
          <p:cNvSpPr>
            <a:spLocks noGrp="1"/>
          </p:cNvSpPr>
          <p:nvPr>
            <p:ph type="title"/>
          </p:nvPr>
        </p:nvSpPr>
        <p:spPr>
          <a:xfrm>
            <a:off x="677334" y="609600"/>
            <a:ext cx="8596668" cy="732593"/>
          </a:xfrm>
        </p:spPr>
        <p:txBody>
          <a:bodyPr>
            <a:normAutofit/>
          </a:bodyPr>
          <a:lstStyle/>
          <a:p>
            <a:r>
              <a:rPr lang="en-US" sz="2800" dirty="0">
                <a:latin typeface="Franklin Gothic Medium" panose="020B0603020102020204" pitchFamily="34" charset="0"/>
              </a:rPr>
              <a:t>Questions?</a:t>
            </a:r>
          </a:p>
        </p:txBody>
      </p:sp>
      <p:sp>
        <p:nvSpPr>
          <p:cNvPr id="5" name="Rectangle 4">
            <a:extLst>
              <a:ext uri="{FF2B5EF4-FFF2-40B4-BE49-F238E27FC236}">
                <a16:creationId xmlns:a16="http://schemas.microsoft.com/office/drawing/2014/main" id="{36BF1E08-99A8-8945-BEB9-459542709A67}"/>
              </a:ext>
            </a:extLst>
          </p:cNvPr>
          <p:cNvSpPr/>
          <p:nvPr/>
        </p:nvSpPr>
        <p:spPr>
          <a:xfrm>
            <a:off x="545433" y="1397452"/>
            <a:ext cx="2725305" cy="1477328"/>
          </a:xfrm>
          <a:prstGeom prst="rect">
            <a:avLst/>
          </a:prstGeom>
        </p:spPr>
        <p:txBody>
          <a:bodyPr wrap="square">
            <a:spAutoFit/>
          </a:bodyPr>
          <a:lstStyle/>
          <a:p>
            <a:r>
              <a:rPr lang="en-US" b="1" dirty="0">
                <a:latin typeface="Franklin Gothic Medium" panose="020B0603020102020204" pitchFamily="34" charset="0"/>
              </a:rPr>
              <a:t>Seth R. Tipton, Esq</a:t>
            </a:r>
          </a:p>
          <a:p>
            <a:r>
              <a:rPr lang="en-US" b="1" dirty="0">
                <a:latin typeface="Franklin Gothic Medium" panose="020B0603020102020204" pitchFamily="34" charset="0"/>
              </a:rPr>
              <a:t>235 Broubalow Way</a:t>
            </a:r>
          </a:p>
          <a:p>
            <a:r>
              <a:rPr lang="en-US" b="1" dirty="0">
                <a:latin typeface="Franklin Gothic Medium" panose="020B0603020102020204" pitchFamily="34" charset="0"/>
              </a:rPr>
              <a:t>Phillipsburg NJ 08865</a:t>
            </a:r>
          </a:p>
          <a:p>
            <a:r>
              <a:rPr lang="en-US" b="1" dirty="0">
                <a:latin typeface="Franklin Gothic Medium" panose="020B0603020102020204" pitchFamily="34" charset="0"/>
              </a:rPr>
              <a:t>stipton@floriolaw.com</a:t>
            </a:r>
          </a:p>
          <a:p>
            <a:r>
              <a:rPr lang="en-US" b="1" dirty="0">
                <a:latin typeface="Franklin Gothic Medium" panose="020B0603020102020204" pitchFamily="34" charset="0"/>
              </a:rPr>
              <a:t>(908) 454-8300</a:t>
            </a:r>
          </a:p>
        </p:txBody>
      </p:sp>
      <p:pic>
        <p:nvPicPr>
          <p:cNvPr id="8" name="Picture 7">
            <a:extLst>
              <a:ext uri="{FF2B5EF4-FFF2-40B4-BE49-F238E27FC236}">
                <a16:creationId xmlns:a16="http://schemas.microsoft.com/office/drawing/2014/main" id="{91A4288A-7D58-48AE-9FF9-A4F38E7CB160}"/>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2908849"/>
            <a:ext cx="2989075" cy="1040301"/>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69052A22-450C-4F41-81F6-03517A60616E}"/>
              </a:ext>
            </a:extLst>
          </p:cNvPr>
          <p:cNvSpPr txBox="1"/>
          <p:nvPr/>
        </p:nvSpPr>
        <p:spPr>
          <a:xfrm>
            <a:off x="4975668" y="1431521"/>
            <a:ext cx="4154022" cy="1477328"/>
          </a:xfrm>
          <a:prstGeom prst="rect">
            <a:avLst/>
          </a:prstGeom>
          <a:noFill/>
        </p:spPr>
        <p:txBody>
          <a:bodyPr wrap="none" rtlCol="0">
            <a:spAutoFit/>
          </a:bodyPr>
          <a:lstStyle/>
          <a:p>
            <a:r>
              <a:rPr lang="en-US" b="1" dirty="0">
                <a:latin typeface="Franklin Gothic Medium" panose="020B0603020102020204" pitchFamily="34" charset="0"/>
              </a:rPr>
              <a:t>Jack Callahan, CPA</a:t>
            </a:r>
          </a:p>
          <a:p>
            <a:r>
              <a:rPr lang="en-US" b="1" dirty="0">
                <a:latin typeface="Franklin Gothic Medium" panose="020B0603020102020204" pitchFamily="34" charset="0"/>
              </a:rPr>
              <a:t>101 </a:t>
            </a:r>
            <a:r>
              <a:rPr lang="en-US" b="1" dirty="0" err="1">
                <a:latin typeface="Franklin Gothic Medium" panose="020B0603020102020204" pitchFamily="34" charset="0"/>
              </a:rPr>
              <a:t>Crawfords</a:t>
            </a:r>
            <a:r>
              <a:rPr lang="en-US" b="1" dirty="0">
                <a:latin typeface="Franklin Gothic Medium" panose="020B0603020102020204" pitchFamily="34" charset="0"/>
              </a:rPr>
              <a:t> Corner Road Suite 2316</a:t>
            </a:r>
          </a:p>
          <a:p>
            <a:r>
              <a:rPr lang="en-US" b="1" dirty="0">
                <a:latin typeface="Franklin Gothic Medium" panose="020B0603020102020204" pitchFamily="34" charset="0"/>
              </a:rPr>
              <a:t>Holmdel, NJ 07733</a:t>
            </a:r>
          </a:p>
          <a:p>
            <a:r>
              <a:rPr lang="en-US" b="1" dirty="0">
                <a:latin typeface="Franklin Gothic Medium" panose="020B0603020102020204" pitchFamily="34" charset="0"/>
              </a:rPr>
              <a:t>jack.callahan@cohnreznick.com</a:t>
            </a:r>
          </a:p>
          <a:p>
            <a:r>
              <a:rPr lang="en-US" b="1" dirty="0">
                <a:latin typeface="Franklin Gothic Medium" panose="020B0603020102020204" pitchFamily="34" charset="0"/>
              </a:rPr>
              <a:t>732-380-8685</a:t>
            </a:r>
          </a:p>
        </p:txBody>
      </p:sp>
      <p:pic>
        <p:nvPicPr>
          <p:cNvPr id="7" name="Graphic 6">
            <a:extLst>
              <a:ext uri="{FF2B5EF4-FFF2-40B4-BE49-F238E27FC236}">
                <a16:creationId xmlns:a16="http://schemas.microsoft.com/office/drawing/2014/main" id="{1765BD1B-1A51-434F-8B1C-30CD08AEFE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46019" y="2601695"/>
            <a:ext cx="3129217" cy="792964"/>
          </a:xfrm>
          <a:prstGeom prst="rect">
            <a:avLst/>
          </a:prstGeom>
        </p:spPr>
      </p:pic>
      <p:sp>
        <p:nvSpPr>
          <p:cNvPr id="9" name="TextBox 8">
            <a:extLst>
              <a:ext uri="{FF2B5EF4-FFF2-40B4-BE49-F238E27FC236}">
                <a16:creationId xmlns:a16="http://schemas.microsoft.com/office/drawing/2014/main" id="{CE6A7858-111C-4561-AB47-1B68A1BD6925}"/>
              </a:ext>
            </a:extLst>
          </p:cNvPr>
          <p:cNvSpPr txBox="1"/>
          <p:nvPr/>
        </p:nvSpPr>
        <p:spPr>
          <a:xfrm>
            <a:off x="545433" y="4241115"/>
            <a:ext cx="3551766" cy="1754326"/>
          </a:xfrm>
          <a:prstGeom prst="rect">
            <a:avLst/>
          </a:prstGeom>
          <a:noFill/>
        </p:spPr>
        <p:txBody>
          <a:bodyPr wrap="square" rtlCol="0">
            <a:spAutoFit/>
          </a:bodyPr>
          <a:lstStyle/>
          <a:p>
            <a:r>
              <a:rPr lang="en-US" b="1" dirty="0">
                <a:latin typeface="Franklin Gothic Medium" panose="020B0603020102020204" pitchFamily="34" charset="0"/>
              </a:rPr>
              <a:t>Bill McNamara, CPA</a:t>
            </a:r>
          </a:p>
          <a:p>
            <a:r>
              <a:rPr lang="en-US" b="1" dirty="0">
                <a:latin typeface="Franklin Gothic Medium" panose="020B0603020102020204" pitchFamily="34" charset="0"/>
              </a:rPr>
              <a:t>200 Schulz Drive Suite 400</a:t>
            </a:r>
          </a:p>
          <a:p>
            <a:r>
              <a:rPr lang="en-US" b="1" dirty="0">
                <a:latin typeface="Franklin Gothic Medium" panose="020B0603020102020204" pitchFamily="34" charset="0"/>
              </a:rPr>
              <a:t>Red Bank, NJ 07701</a:t>
            </a:r>
          </a:p>
          <a:p>
            <a:r>
              <a:rPr lang="en-US" b="1" dirty="0">
                <a:latin typeface="Franklin Gothic Medium" panose="020B0603020102020204" pitchFamily="34" charset="0"/>
              </a:rPr>
              <a:t>bmcnamara@curchin.com</a:t>
            </a:r>
          </a:p>
          <a:p>
            <a:r>
              <a:rPr lang="en-US" b="1" dirty="0">
                <a:latin typeface="Franklin Gothic Medium" panose="020B0603020102020204" pitchFamily="34" charset="0"/>
              </a:rPr>
              <a:t>(732)747-0500</a:t>
            </a:r>
          </a:p>
          <a:p>
            <a:endParaRPr lang="en-US" b="1" dirty="0">
              <a:latin typeface="Franklin Gothic Medium" panose="020B0603020102020204" pitchFamily="34" charset="0"/>
            </a:endParaRPr>
          </a:p>
        </p:txBody>
      </p:sp>
      <p:pic>
        <p:nvPicPr>
          <p:cNvPr id="15" name="Picture 14">
            <a:extLst>
              <a:ext uri="{FF2B5EF4-FFF2-40B4-BE49-F238E27FC236}">
                <a16:creationId xmlns:a16="http://schemas.microsoft.com/office/drawing/2014/main" id="{3B66C676-6191-4AF1-A57E-5B7D1C1217F1}"/>
              </a:ext>
            </a:extLst>
          </p:cNvPr>
          <p:cNvPicPr>
            <a:picLocks noChangeAspect="1"/>
          </p:cNvPicPr>
          <p:nvPr/>
        </p:nvPicPr>
        <p:blipFill>
          <a:blip r:embed="rId5"/>
          <a:stretch>
            <a:fillRect/>
          </a:stretch>
        </p:blipFill>
        <p:spPr>
          <a:xfrm>
            <a:off x="2321316" y="5002566"/>
            <a:ext cx="2379201" cy="785136"/>
          </a:xfrm>
          <a:prstGeom prst="rect">
            <a:avLst/>
          </a:prstGeom>
        </p:spPr>
      </p:pic>
      <p:sp>
        <p:nvSpPr>
          <p:cNvPr id="16" name="TextBox 15">
            <a:extLst>
              <a:ext uri="{FF2B5EF4-FFF2-40B4-BE49-F238E27FC236}">
                <a16:creationId xmlns:a16="http://schemas.microsoft.com/office/drawing/2014/main" id="{F3C620C4-B04A-4B5A-9D1C-88DD64B6464C}"/>
              </a:ext>
            </a:extLst>
          </p:cNvPr>
          <p:cNvSpPr txBox="1"/>
          <p:nvPr/>
        </p:nvSpPr>
        <p:spPr>
          <a:xfrm>
            <a:off x="545433" y="5787702"/>
            <a:ext cx="3244052" cy="369332"/>
          </a:xfrm>
          <a:prstGeom prst="rect">
            <a:avLst/>
          </a:prstGeom>
          <a:solidFill>
            <a:srgbClr val="C00000"/>
          </a:solidFill>
        </p:spPr>
        <p:txBody>
          <a:bodyPr wrap="square" rtlCol="0">
            <a:spAutoFit/>
          </a:bodyPr>
          <a:lstStyle/>
          <a:p>
            <a:pPr algn="ctr"/>
            <a:r>
              <a:rPr lang="en-US" dirty="0" err="1">
                <a:solidFill>
                  <a:schemeClr val="bg1">
                    <a:lumMod val="95000"/>
                  </a:schemeClr>
                </a:solidFill>
                <a:latin typeface="Arial" panose="020B0604020202020204" pitchFamily="34" charset="0"/>
                <a:cs typeface="Arial" panose="020B0604020202020204" pitchFamily="34" charset="0"/>
              </a:rPr>
              <a:t>Curchin</a:t>
            </a:r>
            <a:r>
              <a:rPr lang="en-US" dirty="0">
                <a:solidFill>
                  <a:schemeClr val="bg1">
                    <a:lumMod val="95000"/>
                  </a:schemeClr>
                </a:solidFill>
                <a:latin typeface="Arial" panose="020B0604020202020204" pitchFamily="34" charset="0"/>
                <a:cs typeface="Arial" panose="020B0604020202020204" pitchFamily="34" charset="0"/>
              </a:rPr>
              <a:t> Group, LLC</a:t>
            </a:r>
          </a:p>
        </p:txBody>
      </p:sp>
      <p:sp>
        <p:nvSpPr>
          <p:cNvPr id="6" name="Rectangle 5">
            <a:extLst>
              <a:ext uri="{FF2B5EF4-FFF2-40B4-BE49-F238E27FC236}">
                <a16:creationId xmlns:a16="http://schemas.microsoft.com/office/drawing/2014/main" id="{1C71768B-C641-FE43-AA55-EFCB92E46C68}"/>
              </a:ext>
            </a:extLst>
          </p:cNvPr>
          <p:cNvSpPr/>
          <p:nvPr/>
        </p:nvSpPr>
        <p:spPr>
          <a:xfrm>
            <a:off x="5046018" y="4241114"/>
            <a:ext cx="3848600" cy="1754326"/>
          </a:xfrm>
          <a:prstGeom prst="rect">
            <a:avLst/>
          </a:prstGeom>
        </p:spPr>
        <p:txBody>
          <a:bodyPr wrap="square">
            <a:spAutoFit/>
          </a:bodyPr>
          <a:lstStyle/>
          <a:p>
            <a:r>
              <a:rPr lang="en-US" b="1" dirty="0">
                <a:latin typeface="Franklin Gothic Medium" panose="020B0603020102020204" pitchFamily="34" charset="0"/>
              </a:rPr>
              <a:t>Bill </a:t>
            </a:r>
            <a:r>
              <a:rPr lang="en-US" b="1" dirty="0" err="1">
                <a:latin typeface="Franklin Gothic Medium" panose="020B0603020102020204" pitchFamily="34" charset="0"/>
              </a:rPr>
              <a:t>Ruckert</a:t>
            </a:r>
            <a:r>
              <a:rPr lang="en-US" b="1" dirty="0">
                <a:latin typeface="Franklin Gothic Medium" panose="020B0603020102020204" pitchFamily="34" charset="0"/>
              </a:rPr>
              <a:t>, SVP</a:t>
            </a:r>
          </a:p>
          <a:p>
            <a:r>
              <a:rPr lang="en-US" b="1" dirty="0">
                <a:latin typeface="Franklin Gothic Medium" panose="020B0603020102020204" pitchFamily="34" charset="0"/>
              </a:rPr>
              <a:t>511 Sea Girt Avenue, Suite  3</a:t>
            </a:r>
          </a:p>
          <a:p>
            <a:r>
              <a:rPr lang="en-US" b="1" dirty="0">
                <a:latin typeface="Franklin Gothic Medium" panose="020B0603020102020204" pitchFamily="34" charset="0"/>
              </a:rPr>
              <a:t>Sea Girt, NJ 08750</a:t>
            </a:r>
          </a:p>
          <a:p>
            <a:r>
              <a:rPr lang="en-US" b="1" dirty="0">
                <a:latin typeface="Franklin Gothic Medium" panose="020B0603020102020204" pitchFamily="34" charset="0"/>
              </a:rPr>
              <a:t>William.Ruckert@provident.bank</a:t>
            </a:r>
          </a:p>
          <a:p>
            <a:r>
              <a:rPr lang="en-US" b="1" dirty="0">
                <a:latin typeface="Franklin Gothic Medium" panose="020B0603020102020204" pitchFamily="34" charset="0"/>
              </a:rPr>
              <a:t> (732)-800=0544</a:t>
            </a:r>
          </a:p>
          <a:p>
            <a:endParaRPr lang="en-US" dirty="0"/>
          </a:p>
        </p:txBody>
      </p:sp>
      <p:pic>
        <p:nvPicPr>
          <p:cNvPr id="10" name="Picture 9">
            <a:extLst>
              <a:ext uri="{FF2B5EF4-FFF2-40B4-BE49-F238E27FC236}">
                <a16:creationId xmlns:a16="http://schemas.microsoft.com/office/drawing/2014/main" id="{B9CB177F-A580-204A-852C-D9F2344F5C15}"/>
              </a:ext>
            </a:extLst>
          </p:cNvPr>
          <p:cNvPicPr>
            <a:picLocks noChangeAspect="1"/>
          </p:cNvPicPr>
          <p:nvPr/>
        </p:nvPicPr>
        <p:blipFill>
          <a:blip r:embed="rId6"/>
          <a:stretch>
            <a:fillRect/>
          </a:stretch>
        </p:blipFill>
        <p:spPr>
          <a:xfrm>
            <a:off x="5064900" y="5787702"/>
            <a:ext cx="3759200" cy="533400"/>
          </a:xfrm>
          <a:prstGeom prst="rect">
            <a:avLst/>
          </a:prstGeom>
        </p:spPr>
      </p:pic>
    </p:spTree>
    <p:extLst>
      <p:ext uri="{BB962C8B-B14F-4D97-AF65-F5344CB8AC3E}">
        <p14:creationId xmlns:p14="http://schemas.microsoft.com/office/powerpoint/2010/main" val="397180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PPP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a:bodyPr>
          <a:lstStyle/>
          <a:p>
            <a:pPr algn="just"/>
            <a:r>
              <a:rPr lang="en-US" dirty="0"/>
              <a:t>Section 1106 of the CARES Act provides the rules for PPP loan forgiveness.  </a:t>
            </a:r>
          </a:p>
          <a:p>
            <a:pPr algn="just"/>
            <a:r>
              <a:rPr lang="en-US" dirty="0"/>
              <a:t>Eligible loans are subject to repurchase by the SBA within 15 days of the SBA Administrator’s receipt of a ”report . . . [of] an expected forgiveness amount on a covered loan or a pool of covered loans of up to 100 percent of the principal on the covered loan or pool of covered loans.” </a:t>
            </a:r>
          </a:p>
          <a:p>
            <a:pPr algn="just"/>
            <a:r>
              <a:rPr lang="en-US" dirty="0"/>
              <a:t>The amount of forgiveness may be reduced pursuant to two tests:</a:t>
            </a:r>
          </a:p>
          <a:p>
            <a:pPr lvl="1" algn="just"/>
            <a:r>
              <a:rPr lang="en-US" dirty="0"/>
              <a:t>Reduction based upon the difference in employees between either (A) (</a:t>
            </a:r>
            <a:r>
              <a:rPr lang="en-US" dirty="0" err="1"/>
              <a:t>i</a:t>
            </a:r>
            <a:r>
              <a:rPr lang="en-US" dirty="0"/>
              <a:t>) February 15, 2019 and June 30, 2019 or (ii)  January 1, 2020 and February 29, 2020; and (B) the number of employees during the eight-week “covered period” following the date of the PPP loan.</a:t>
            </a:r>
          </a:p>
          <a:p>
            <a:pPr lvl="1" algn="just"/>
            <a:r>
              <a:rPr lang="en-US" dirty="0"/>
              <a:t>Reduction based upon ”the amount of any reduction in total salary or wages of any employee . . . during the covered period that is in excess of 25 percent of the total salary or wages of the employee during the most recent full quarter during which the employee was employed before the covered period.”  </a:t>
            </a:r>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27890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lnSpcReduction="10000"/>
          </a:bodyPr>
          <a:lstStyle/>
          <a:p>
            <a:pPr algn="just"/>
            <a:r>
              <a:rPr lang="en-US" dirty="0"/>
              <a:t>In order to qualify for loan forgiveness, the CARES Act required the borrower to submit to its lender:</a:t>
            </a:r>
          </a:p>
          <a:p>
            <a:pPr lvl="1" algn="just"/>
            <a:r>
              <a:rPr lang="en-US" dirty="0"/>
              <a:t>Payroll tax filings reported to the IRS</a:t>
            </a:r>
          </a:p>
          <a:p>
            <a:pPr lvl="1" algn="just"/>
            <a:r>
              <a:rPr lang="en-US" dirty="0"/>
              <a:t>State income, payroll, and unemployment insurance filings</a:t>
            </a:r>
          </a:p>
          <a:p>
            <a:pPr lvl="1" algn="just"/>
            <a:r>
              <a:rPr lang="en-US" dirty="0"/>
              <a:t>Documentation (i.e., cancelled checks or receipts) verifying payments on covered lease obligations, covered mortgage obligations, and covered utility payments. </a:t>
            </a:r>
          </a:p>
          <a:p>
            <a:pPr lvl="1" algn="just"/>
            <a:r>
              <a:rPr lang="en-US" dirty="0"/>
              <a:t>A certification from the borrower that:</a:t>
            </a:r>
          </a:p>
          <a:p>
            <a:pPr lvl="2" algn="just"/>
            <a:r>
              <a:rPr lang="en-US" dirty="0"/>
              <a:t>The information is true and correct and</a:t>
            </a:r>
          </a:p>
          <a:p>
            <a:pPr lvl="2" algn="just"/>
            <a:r>
              <a:rPr lang="en-US" dirty="0"/>
              <a:t>The amount for which forgiveness is sought was used to retain employees, make interest payments on a covered mortgage obligation, make payments on a covered rent obligation or make covered utility payment.</a:t>
            </a:r>
          </a:p>
          <a:p>
            <a:pPr lvl="1" algn="just"/>
            <a:r>
              <a:rPr lang="en-US" dirty="0"/>
              <a:t>Any other documentation that the SBA Administrator requests. </a:t>
            </a:r>
          </a:p>
          <a:p>
            <a:pPr algn="just"/>
            <a:r>
              <a:rPr lang="en-US" dirty="0"/>
              <a:t>Lender responsibility is only to rely on the certification and application.  The lender is held harmless from SBA enforcement and penalties provided they process in good faith.</a:t>
            </a:r>
          </a:p>
          <a:p>
            <a:pPr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33911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a:bodyPr>
          <a:lstStyle/>
          <a:p>
            <a:pPr algn="just"/>
            <a:r>
              <a:rPr lang="en-US" dirty="0"/>
              <a:t>The Loan Forgiveness Application was released on May 18, 2020 on the SBA website.  While formal rule-making has lagged, the form of the application itself reveals significant clarifications about calculating forgiveness, as well as helpful additions. </a:t>
            </a:r>
          </a:p>
          <a:p>
            <a:pPr algn="just"/>
            <a:r>
              <a:rPr lang="en-US" b="1" dirty="0"/>
              <a:t>Alternative Pay Period</a:t>
            </a:r>
            <a:endParaRPr lang="en-US" dirty="0"/>
          </a:p>
          <a:p>
            <a:pPr lvl="1" algn="just"/>
            <a:r>
              <a:rPr lang="en-US" dirty="0"/>
              <a:t>The interim final rules (IFR) had clarified that the “covered period” during which PPP loan proceeds must be spent would be the eight-week period beginning on the date which a PPP loan was funded.  </a:t>
            </a:r>
          </a:p>
          <a:p>
            <a:pPr lvl="1" algn="just"/>
            <a:r>
              <a:rPr lang="en-US" dirty="0"/>
              <a:t>The application provides an Alternative Payroll Period that is the 56-day period starting on the first payroll pay date </a:t>
            </a:r>
            <a:r>
              <a:rPr lang="en-US" i="1" dirty="0"/>
              <a:t>after</a:t>
            </a:r>
            <a:r>
              <a:rPr lang="en-US" dirty="0"/>
              <a:t> the date of the PPP loan.  This </a:t>
            </a:r>
            <a:r>
              <a:rPr lang="en-US" i="1" dirty="0"/>
              <a:t>only</a:t>
            </a:r>
            <a:r>
              <a:rPr lang="en-US" dirty="0"/>
              <a:t> applies to payroll expenses, meaning that non-payroll expenses must still fall within the covered period. </a:t>
            </a:r>
          </a:p>
          <a:p>
            <a:pPr lvl="1" algn="just"/>
            <a:r>
              <a:rPr lang="en-US" dirty="0"/>
              <a:t>This change should allow many borrowers to have an additional payroll run be eligible for forgiveness and increase the amount of payroll expenses for maintaining the 75%/25% split of expenses required for forgiveness.  </a:t>
            </a:r>
          </a:p>
          <a:p>
            <a:pPr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949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a:bodyPr>
          <a:lstStyle/>
          <a:p>
            <a:pPr algn="just"/>
            <a:r>
              <a:rPr lang="en-US" b="1" dirty="0"/>
              <a:t>Eligible Payroll Costs – “Incurred” or “Paid”</a:t>
            </a:r>
            <a:endParaRPr lang="en-US" dirty="0"/>
          </a:p>
          <a:p>
            <a:pPr lvl="1" algn="just"/>
            <a:r>
              <a:rPr lang="en-US" dirty="0"/>
              <a:t>Section 1106(b) had allowed forgiveness for payroll costs “incurred and payments made during the covered period.” </a:t>
            </a:r>
          </a:p>
          <a:p>
            <a:pPr lvl="1" algn="just"/>
            <a:r>
              <a:rPr lang="en-US" dirty="0"/>
              <a:t>Questions had repeatedly been raised as to whether payroll costs that were incurred prior to the PPP loan date could be paid with PPP loan proceeds.  The same question arose for the payment of wages that were incurred during the covered period, but would normally be paid outside of the PPP.</a:t>
            </a:r>
          </a:p>
          <a:p>
            <a:pPr lvl="1" algn="just"/>
            <a:r>
              <a:rPr lang="en-US" dirty="0"/>
              <a:t>The application clarifies that costs paid </a:t>
            </a:r>
            <a:r>
              <a:rPr lang="en-US" i="1" dirty="0"/>
              <a:t>or</a:t>
            </a:r>
            <a:r>
              <a:rPr lang="en-US" dirty="0"/>
              <a:t> incurred during the eight-week covered period are eligible for forgiveness.</a:t>
            </a:r>
          </a:p>
          <a:p>
            <a:pPr lvl="1" algn="just"/>
            <a:r>
              <a:rPr lang="en-US" dirty="0"/>
              <a:t>Example: Borrower closes loan on April 20, 2020, and has a payroll run scheduled for April 24, 2020 for work performed for the two weeks prior to the PPP loan date of April 20, 2020.  The Borrower may use the proceeds on April 24, 2020 because it is a ”cost paid” during the eight-week period. </a:t>
            </a:r>
          </a:p>
          <a:p>
            <a:pPr marL="457200" lvl="1" indent="0" algn="just">
              <a:buNone/>
            </a:pPr>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07700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lnSpcReduction="10000"/>
          </a:bodyPr>
          <a:lstStyle/>
          <a:p>
            <a:pPr algn="just"/>
            <a:r>
              <a:rPr lang="en-US" b="1" dirty="0"/>
              <a:t>Eligible Payroll Costs – “Incurred” or “Paid” (continued)</a:t>
            </a:r>
          </a:p>
          <a:p>
            <a:pPr lvl="1" algn="just"/>
            <a:r>
              <a:rPr lang="en-US" dirty="0"/>
              <a:t>Example: Borrower closes loan April 20, 2020, and first payroll is April 24, 2020.  Borrower elects to use Alternative Payroll Period, extending eligible payrolls for four, two-week periods:</a:t>
            </a:r>
          </a:p>
          <a:p>
            <a:pPr lvl="2" algn="just"/>
            <a:r>
              <a:rPr lang="en-US" dirty="0"/>
              <a:t>April 24, 2020 (for work April 6-17)</a:t>
            </a:r>
          </a:p>
          <a:p>
            <a:pPr lvl="2" algn="just"/>
            <a:r>
              <a:rPr lang="en-US" dirty="0"/>
              <a:t>May 8, 2020 (for work April 20-May 1)</a:t>
            </a:r>
          </a:p>
          <a:p>
            <a:pPr lvl="2" algn="just"/>
            <a:r>
              <a:rPr lang="en-US" dirty="0"/>
              <a:t>May 22, 2020 (for work May 4-15)</a:t>
            </a:r>
          </a:p>
          <a:p>
            <a:pPr lvl="2" algn="just"/>
            <a:r>
              <a:rPr lang="en-US" dirty="0"/>
              <a:t>June 5, 2020 (for work May 18-29)</a:t>
            </a:r>
          </a:p>
          <a:p>
            <a:pPr lvl="1" algn="just"/>
            <a:r>
              <a:rPr lang="en-US" dirty="0"/>
              <a:t>Now, Borrower may use PPP loan proceeds on a payroll date </a:t>
            </a:r>
            <a:r>
              <a:rPr lang="en-US" i="1" dirty="0"/>
              <a:t>outside </a:t>
            </a:r>
            <a:r>
              <a:rPr lang="en-US" dirty="0"/>
              <a:t>of the Alternatively Payroll Period Period, in this case on June 19, 2020, for costs </a:t>
            </a:r>
            <a:r>
              <a:rPr lang="en-US" i="1" dirty="0"/>
              <a:t>incurred</a:t>
            </a:r>
            <a:r>
              <a:rPr lang="en-US" dirty="0"/>
              <a:t> during the Alternative Payroll Period: May 30-June 5, provided it is paid at the next regularly occurring payroll pay date.  </a:t>
            </a:r>
          </a:p>
          <a:p>
            <a:pPr lvl="2" algn="just"/>
            <a:r>
              <a:rPr lang="en-US" dirty="0"/>
              <a:t>Does the 8-week pro-rated $100,000 compensation cap apply to extra payrolls that are captured using the Alternative Payroll Period? </a:t>
            </a:r>
          </a:p>
          <a:p>
            <a:pPr lvl="1" algn="just"/>
            <a:r>
              <a:rPr lang="en-US" dirty="0"/>
              <a:t>The same rule does not apply to non-payroll costs. The costs must either be paid or incurred during the eight-week period (no Alternative Payroll Period).  </a:t>
            </a:r>
          </a:p>
          <a:p>
            <a:pPr lvl="1"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04664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lnSpcReduction="10000"/>
          </a:bodyPr>
          <a:lstStyle/>
          <a:p>
            <a:pPr algn="just"/>
            <a:r>
              <a:rPr lang="en-US" b="1" dirty="0"/>
              <a:t>Calculation of Full-Time Equivalent Employees</a:t>
            </a:r>
          </a:p>
          <a:p>
            <a:pPr lvl="1" algn="just"/>
            <a:r>
              <a:rPr lang="en-US" dirty="0"/>
              <a:t>The term “Full-Time Equivalent Employees” was not defined in the CARES Act, and, in fact, the only definition was in the Affordable Care Act.  The ACA defined this as 30 hours and above. </a:t>
            </a:r>
          </a:p>
          <a:p>
            <a:pPr lvl="1" algn="just"/>
            <a:r>
              <a:rPr lang="en-US" dirty="0"/>
              <a:t>The application finally clarifies this to mean 40 hours, and offers two ways of calculating the number.  </a:t>
            </a:r>
          </a:p>
          <a:p>
            <a:pPr lvl="2" algn="just"/>
            <a:r>
              <a:rPr lang="en-US" dirty="0"/>
              <a:t>Option One: Calculated by tenths of an hour. Employee 1 works 45 hours, Employee 2, 40 hours, Employee 3, 32 hours.</a:t>
            </a:r>
          </a:p>
          <a:p>
            <a:pPr lvl="3" algn="just"/>
            <a:r>
              <a:rPr lang="en-US" dirty="0"/>
              <a:t>Employee 1: 1.1 (reduced to 1.0)</a:t>
            </a:r>
          </a:p>
          <a:p>
            <a:pPr lvl="3" algn="just"/>
            <a:r>
              <a:rPr lang="en-US" dirty="0"/>
              <a:t>Employee 2: 1.0</a:t>
            </a:r>
          </a:p>
          <a:p>
            <a:pPr lvl="3" algn="just"/>
            <a:r>
              <a:rPr lang="en-US" dirty="0"/>
              <a:t>Employee 3: 0.8</a:t>
            </a:r>
          </a:p>
          <a:p>
            <a:pPr lvl="2" algn="just"/>
            <a:r>
              <a:rPr lang="en-US" dirty="0"/>
              <a:t>Option Two: Simplified, with employees either a 1.0 or .5.  Employee 1, 45 hours, Employee 2, 40 hours, Employee 3, 32 hours</a:t>
            </a:r>
          </a:p>
          <a:p>
            <a:pPr lvl="3" algn="just"/>
            <a:r>
              <a:rPr lang="en-US" dirty="0"/>
              <a:t>Employee 1: 1</a:t>
            </a:r>
          </a:p>
          <a:p>
            <a:pPr lvl="3" algn="just"/>
            <a:r>
              <a:rPr lang="en-US" dirty="0"/>
              <a:t>Employee 2: 1</a:t>
            </a:r>
          </a:p>
          <a:p>
            <a:pPr lvl="3" algn="just"/>
            <a:r>
              <a:rPr lang="en-US" dirty="0"/>
              <a:t>Employee 3: .5</a:t>
            </a:r>
          </a:p>
          <a:p>
            <a:pPr lvl="1" algn="just"/>
            <a:endParaRPr lang="en-US" b="1" dirty="0"/>
          </a:p>
          <a:p>
            <a:pPr lvl="2" algn="just"/>
            <a:endParaRPr lang="en-US" dirty="0"/>
          </a:p>
          <a:p>
            <a:pPr lvl="2"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684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a:bodyPr>
          <a:lstStyle/>
          <a:p>
            <a:pPr algn="just"/>
            <a:r>
              <a:rPr lang="en-US" b="1" dirty="0"/>
              <a:t>PPP Loans in Excess of $2 Million</a:t>
            </a:r>
          </a:p>
          <a:p>
            <a:pPr lvl="1" algn="just"/>
            <a:r>
              <a:rPr lang="en-US" dirty="0"/>
              <a:t>SBA issued updated FAQ #46 on May 13, 2020 clarifying the SBA review of the good-faith certification concerning the necessity of a loan request. </a:t>
            </a:r>
          </a:p>
          <a:p>
            <a:pPr lvl="2" algn="just"/>
            <a:r>
              <a:rPr lang="en-US" dirty="0"/>
              <a:t>Any borrower together with its affiliates that receives less than $2M will be deemed to have made the required certification in good faith.  </a:t>
            </a:r>
          </a:p>
          <a:p>
            <a:pPr lvl="2" algn="just"/>
            <a:r>
              <a:rPr lang="en-US" dirty="0"/>
              <a:t>Any borrower together with its affiliates that receives more than $2M will be subject to review, and possibly, a request for repayment. </a:t>
            </a:r>
          </a:p>
          <a:p>
            <a:pPr lvl="1" algn="just"/>
            <a:r>
              <a:rPr lang="en-US" dirty="0"/>
              <a:t>The application requires the borrower to report whether it, together with its affiliates, received more than $2 million in funds. </a:t>
            </a:r>
          </a:p>
          <a:p>
            <a:pPr lvl="2" algn="just"/>
            <a:r>
              <a:rPr lang="en-US" dirty="0"/>
              <a:t>Review “affiliate” definition with counsel </a:t>
            </a:r>
            <a:r>
              <a:rPr lang="en-US" i="1" dirty="0"/>
              <a:t>carefully</a:t>
            </a:r>
            <a:r>
              <a:rPr lang="en-US" dirty="0"/>
              <a:t> to determine how to make this certification.  Did more than one company that you are an owner in apply for and receive a PPP loan?  </a:t>
            </a:r>
          </a:p>
          <a:p>
            <a:pPr lvl="2" algn="just"/>
            <a:r>
              <a:rPr lang="en-US" dirty="0"/>
              <a:t>This certification carries all of the same risks as the good-faith necessity certification.</a:t>
            </a:r>
          </a:p>
          <a:p>
            <a:pPr lvl="2" algn="just"/>
            <a:endParaRPr lang="en-US" dirty="0"/>
          </a:p>
          <a:p>
            <a:pPr lvl="2"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76079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The Application for Loan Forgiveness</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lnSpcReduction="10000"/>
          </a:bodyPr>
          <a:lstStyle/>
          <a:p>
            <a:pPr algn="just"/>
            <a:r>
              <a:rPr lang="en-US" b="1" dirty="0"/>
              <a:t>Owner Compensation</a:t>
            </a:r>
          </a:p>
          <a:p>
            <a:pPr lvl="1" algn="just"/>
            <a:r>
              <a:rPr lang="en-US" dirty="0"/>
              <a:t>IFR had provided that owner compensation replacement would be limited to eight weeks’ worth of the borrower’s 2019 net profit, </a:t>
            </a:r>
            <a:r>
              <a:rPr lang="en-US" i="1" dirty="0"/>
              <a:t>excluding</a:t>
            </a:r>
            <a:r>
              <a:rPr lang="en-US" dirty="0"/>
              <a:t> any qualified sick leave/qualified family leave equivalent amounts for which credits are claimed under sections 7002 or 7004 of the Families First Coronavirus Response Act.  Application confirms this calculation subject to $15,385 cap.</a:t>
            </a:r>
          </a:p>
          <a:p>
            <a:pPr lvl="1" algn="just"/>
            <a:r>
              <a:rPr lang="en-US" dirty="0"/>
              <a:t>The separate treatment of owner compensation continues to suggest that non-cash compensation payroll costs (i.e., healthcare insurance premiums) for owners may not be counted towards forgiveness amounts.  Safe approach remains to not include these costs. </a:t>
            </a:r>
          </a:p>
          <a:p>
            <a:pPr algn="just"/>
            <a:r>
              <a:rPr lang="en-US" b="1" dirty="0"/>
              <a:t>Documentation for Non-Payroll Expenses</a:t>
            </a:r>
            <a:endParaRPr lang="en-US" dirty="0"/>
          </a:p>
          <a:p>
            <a:pPr lvl="2" algn="just"/>
            <a:r>
              <a:rPr lang="en-US" dirty="0"/>
              <a:t>Mortgage interest: lender amortization schedule and receipts or cancelled checks verifying payments </a:t>
            </a:r>
            <a:r>
              <a:rPr lang="en-US" i="1" dirty="0"/>
              <a:t>or</a:t>
            </a:r>
            <a:r>
              <a:rPr lang="en-US" dirty="0"/>
              <a:t> loan statements February 2020 through one month after covered period.</a:t>
            </a:r>
          </a:p>
          <a:p>
            <a:pPr lvl="2" algn="just"/>
            <a:r>
              <a:rPr lang="en-US" dirty="0"/>
              <a:t>Lease: copy of lease, receipts or cancelled checks verifying payments, or lessor account statements February 2020 through one month after covered period.</a:t>
            </a:r>
          </a:p>
          <a:p>
            <a:pPr lvl="2" algn="just"/>
            <a:r>
              <a:rPr lang="en-US" dirty="0"/>
              <a:t>Utilities:  invoices from February 2020 and those paid during the covered period along with receipts, cancelled checks or account statements verifying payment.  </a:t>
            </a:r>
          </a:p>
          <a:p>
            <a:pPr lvl="1" algn="just"/>
            <a:endParaRPr lang="en-US" dirty="0"/>
          </a:p>
          <a:p>
            <a:pPr lvl="2" algn="just"/>
            <a:endParaRPr lang="en-US" dirty="0"/>
          </a:p>
          <a:p>
            <a:pPr lvl="2" algn="just"/>
            <a:endParaRPr lang="en-US" dirty="0"/>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0584547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580</TotalTime>
  <Words>1594</Words>
  <Application>Microsoft Macintosh PowerPoint</Application>
  <PresentationFormat>Widescreen</PresentationFormat>
  <Paragraphs>112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Franklin Gothic Medium</vt:lpstr>
      <vt:lpstr>Trebuchet MS</vt:lpstr>
      <vt:lpstr>Wingdings</vt:lpstr>
      <vt:lpstr>Wingdings 3</vt:lpstr>
      <vt:lpstr>Facet</vt:lpstr>
      <vt:lpstr>Understanding the PPP Loan Forgiveness Application </vt:lpstr>
      <vt:lpstr>PPP Loan Forgiveness</vt:lpstr>
      <vt:lpstr>The Application for Loan Forgiveness</vt:lpstr>
      <vt:lpstr>The Application for Loan Forgiveness</vt:lpstr>
      <vt:lpstr>The Application for Loan Forgiveness</vt:lpstr>
      <vt:lpstr>The Application for Loan Forgiveness</vt:lpstr>
      <vt:lpstr>The Application for Loan Forgiveness</vt:lpstr>
      <vt:lpstr>The Application for Loan Forgiveness</vt:lpstr>
      <vt:lpstr>The Application for Loan Forgiveness</vt:lpstr>
      <vt:lpstr>Key 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Shifting Rules and Liability on Eligibility for Paycheck Protection Program Loans</dc:title>
  <dc:creator>Seth Tipton</dc:creator>
  <cp:lastModifiedBy>Seth Tipton</cp:lastModifiedBy>
  <cp:revision>28</cp:revision>
  <cp:lastPrinted>2020-05-04T18:37:34Z</cp:lastPrinted>
  <dcterms:created xsi:type="dcterms:W3CDTF">2020-05-04T13:06:26Z</dcterms:created>
  <dcterms:modified xsi:type="dcterms:W3CDTF">2020-05-29T13:17:51Z</dcterms:modified>
</cp:coreProperties>
</file>