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306" r:id="rId3"/>
    <p:sldId id="279" r:id="rId4"/>
    <p:sldId id="295" r:id="rId5"/>
    <p:sldId id="297" r:id="rId6"/>
    <p:sldId id="296" r:id="rId7"/>
    <p:sldId id="298" r:id="rId8"/>
    <p:sldId id="302" r:id="rId9"/>
    <p:sldId id="303" r:id="rId10"/>
    <p:sldId id="294" r:id="rId11"/>
    <p:sldId id="299" r:id="rId12"/>
    <p:sldId id="301" r:id="rId13"/>
    <p:sldId id="304" r:id="rId14"/>
    <p:sldId id="288" r:id="rId15"/>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357" autoAdjust="0"/>
    <p:restoredTop sz="94660"/>
  </p:normalViewPr>
  <p:slideViewPr>
    <p:cSldViewPr snapToGrid="0">
      <p:cViewPr varScale="1">
        <p:scale>
          <a:sx n="109" d="100"/>
          <a:sy n="109" d="100"/>
        </p:scale>
        <p:origin x="132" y="2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a:pPr/>
              <a:t>5/5/2020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a:pPr/>
              <a:t>5/5/2020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a:pPr/>
              <a:t>5/5/2020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a:pPr/>
              <a:t>5/5/2020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a:pPr/>
              <a:t>5/5/2020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a:pPr/>
              <a:t>5/5/2020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a:t>5/5/2020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a:pPr/>
              <a:t>5/5/2020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a:t>5/5/2020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a:pPr/>
              <a:t>5/5/2020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a:t>5/5/2020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a:pPr/>
              <a:t>5/5/2020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a:pPr/>
              <a:t>5/5/2020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a:pPr/>
              <a:t>5/5/2020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a:t>5/5/2020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a:pPr/>
              <a:t>5/5/2020</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a:pPr/>
              <a:t>5/5/2020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home.treasury.gov/" TargetMode="External"/><Relationship Id="rId2" Type="http://schemas.openxmlformats.org/officeDocument/2006/relationships/hyperlink" Target="https://www.sba.gov/page/coronavirus-covid-19-small-business-guidance-loan-resources" TargetMode="Externa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6" name="Group 14">
            <a:extLst>
              <a:ext uri="{FF2B5EF4-FFF2-40B4-BE49-F238E27FC236}">
                <a16:creationId xmlns:a16="http://schemas.microsoft.com/office/drawing/2014/main" id="{D6280969-F024-466D-A1DB-4F848C51DEF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6" name="Straight Connector 15">
              <a:extLst>
                <a:ext uri="{FF2B5EF4-FFF2-40B4-BE49-F238E27FC236}">
                  <a16:creationId xmlns:a16="http://schemas.microsoft.com/office/drawing/2014/main" id="{63FDD802-E6D8-4979-A1B9-BA705AE4DA8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BDE509DD-4B76-45F0-8144-02F1D7E1AE0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8" name="Rectangle 23">
              <a:extLst>
                <a:ext uri="{FF2B5EF4-FFF2-40B4-BE49-F238E27FC236}">
                  <a16:creationId xmlns:a16="http://schemas.microsoft.com/office/drawing/2014/main" id="{FEAEFD53-0220-48B1-9EA8-3EAE151E84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5">
              <a:extLst>
                <a:ext uri="{FF2B5EF4-FFF2-40B4-BE49-F238E27FC236}">
                  <a16:creationId xmlns:a16="http://schemas.microsoft.com/office/drawing/2014/main" id="{92E7FABD-916D-4FF9-B5F3-44E53AFD39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826F9772-AEFE-4C6D-82B6-1207069B86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7">
              <a:extLst>
                <a:ext uri="{FF2B5EF4-FFF2-40B4-BE49-F238E27FC236}">
                  <a16:creationId xmlns:a16="http://schemas.microsoft.com/office/drawing/2014/main" id="{ACFBF3A9-B76A-4B4B-B6D7-CA4651F5C9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8">
              <a:extLst>
                <a:ext uri="{FF2B5EF4-FFF2-40B4-BE49-F238E27FC236}">
                  <a16:creationId xmlns:a16="http://schemas.microsoft.com/office/drawing/2014/main" id="{BF0FAA0A-B682-4A83-BDD8-BCE0AB41C2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9">
              <a:extLst>
                <a:ext uri="{FF2B5EF4-FFF2-40B4-BE49-F238E27FC236}">
                  <a16:creationId xmlns:a16="http://schemas.microsoft.com/office/drawing/2014/main" id="{7874A013-E5E2-4AE1-8E93-029A2B41EB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a:extLst>
                <a:ext uri="{FF2B5EF4-FFF2-40B4-BE49-F238E27FC236}">
                  <a16:creationId xmlns:a16="http://schemas.microsoft.com/office/drawing/2014/main" id="{4355329E-E608-4F7A-B4EF-8FEF07D755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Isosceles Triangle 24">
              <a:extLst>
                <a:ext uri="{FF2B5EF4-FFF2-40B4-BE49-F238E27FC236}">
                  <a16:creationId xmlns:a16="http://schemas.microsoft.com/office/drawing/2014/main" id="{53D9BFDF-B250-44FF-9BD7-C204EFBFC1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useBgFill="1">
        <p:nvSpPr>
          <p:cNvPr id="27" name="Rectangle 26">
            <a:extLst>
              <a:ext uri="{FF2B5EF4-FFF2-40B4-BE49-F238E27FC236}">
                <a16:creationId xmlns:a16="http://schemas.microsoft.com/office/drawing/2014/main" id="{A65AC7D1-EAA9-48F5-B509-60A7F50BF7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29" name="Rectangle 28">
            <a:extLst>
              <a:ext uri="{FF2B5EF4-FFF2-40B4-BE49-F238E27FC236}">
                <a16:creationId xmlns:a16="http://schemas.microsoft.com/office/drawing/2014/main" id="{D6320AF9-619A-4175-865B-5663E1AEF4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063B6EC6-D752-4EE7-908B-F8F19E8C7FE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11313"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EFECD4E8-AD3E-4228-82A2-9461958EA94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3290979"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35" name="Rectangle 23">
            <a:extLst>
              <a:ext uri="{FF2B5EF4-FFF2-40B4-BE49-F238E27FC236}">
                <a16:creationId xmlns:a16="http://schemas.microsoft.com/office/drawing/2014/main" id="{7E018740-5C2B-4A41-AC1A-7E68D1EC1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82568"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7" name="Rectangle 25">
            <a:extLst>
              <a:ext uri="{FF2B5EF4-FFF2-40B4-BE49-F238E27FC236}">
                <a16:creationId xmlns:a16="http://schemas.microsoft.com/office/drawing/2014/main" id="{166F75A4-C475-4941-8EE2-B80A06A2C1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534"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9" name="Isosceles Triangle 38">
            <a:extLst>
              <a:ext uri="{FF2B5EF4-FFF2-40B4-BE49-F238E27FC236}">
                <a16:creationId xmlns:a16="http://schemas.microsoft.com/office/drawing/2014/main" id="{A032553A-72E8-4B0D-8405-FF9771C9AF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33425"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41" name="Rectangle 27">
            <a:extLst>
              <a:ext uri="{FF2B5EF4-FFF2-40B4-BE49-F238E27FC236}">
                <a16:creationId xmlns:a16="http://schemas.microsoft.com/office/drawing/2014/main" id="{765800AC-C3B9-498E-87BC-29FAE4C76B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5592"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3" name="Isosceles Triangle 42">
            <a:extLst>
              <a:ext uri="{FF2B5EF4-FFF2-40B4-BE49-F238E27FC236}">
                <a16:creationId xmlns:a16="http://schemas.microsoft.com/office/drawing/2014/main" id="{1F9D6ACB-2FF4-49F9-978A-E0D5327FC6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72758"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45" name="Freeform: Shape 44">
            <a:extLst>
              <a:ext uri="{FF2B5EF4-FFF2-40B4-BE49-F238E27FC236}">
                <a16:creationId xmlns:a16="http://schemas.microsoft.com/office/drawing/2014/main" id="{A5EC319D-0FEA-4B95-A3EA-01E35672C9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97631" y="-8467"/>
            <a:ext cx="5994369" cy="6866467"/>
          </a:xfrm>
          <a:custGeom>
            <a:avLst/>
            <a:gdLst>
              <a:gd name="connsiteX0" fmla="*/ 0 w 5994369"/>
              <a:gd name="connsiteY0" fmla="*/ 0 h 6866467"/>
              <a:gd name="connsiteX1" fmla="*/ 1249825 w 5994369"/>
              <a:gd name="connsiteY1" fmla="*/ 0 h 6866467"/>
              <a:gd name="connsiteX2" fmla="*/ 1249825 w 5994369"/>
              <a:gd name="connsiteY2" fmla="*/ 8467 h 6866467"/>
              <a:gd name="connsiteX3" fmla="*/ 5994369 w 5994369"/>
              <a:gd name="connsiteY3" fmla="*/ 8467 h 6866467"/>
              <a:gd name="connsiteX4" fmla="*/ 5994369 w 5994369"/>
              <a:gd name="connsiteY4" fmla="*/ 6866467 h 6866467"/>
              <a:gd name="connsiteX5" fmla="*/ 1249825 w 5994369"/>
              <a:gd name="connsiteY5" fmla="*/ 6866467 h 6866467"/>
              <a:gd name="connsiteX6" fmla="*/ 1109382 w 5994369"/>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4369" h="6866467">
                <a:moveTo>
                  <a:pt x="0" y="0"/>
                </a:moveTo>
                <a:lnTo>
                  <a:pt x="1249825" y="0"/>
                </a:lnTo>
                <a:lnTo>
                  <a:pt x="1249825" y="8467"/>
                </a:lnTo>
                <a:lnTo>
                  <a:pt x="5994369" y="8467"/>
                </a:lnTo>
                <a:lnTo>
                  <a:pt x="5994369" y="6866467"/>
                </a:lnTo>
                <a:lnTo>
                  <a:pt x="1249825" y="6866467"/>
                </a:lnTo>
                <a:lnTo>
                  <a:pt x="1109382" y="686646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9B21A397-A484-4708-9039-17CBCEEA020F}"/>
              </a:ext>
            </a:extLst>
          </p:cNvPr>
          <p:cNvSpPr>
            <a:spLocks noGrp="1"/>
          </p:cNvSpPr>
          <p:nvPr>
            <p:ph type="ctrTitle"/>
          </p:nvPr>
        </p:nvSpPr>
        <p:spPr>
          <a:xfrm>
            <a:off x="7181723" y="609600"/>
            <a:ext cx="4512989" cy="2227730"/>
          </a:xfrm>
        </p:spPr>
        <p:txBody>
          <a:bodyPr vert="horz" lIns="91440" tIns="45720" rIns="91440" bIns="45720" rtlCol="0" anchor="ctr">
            <a:normAutofit/>
          </a:bodyPr>
          <a:lstStyle/>
          <a:p>
            <a:pPr algn="l">
              <a:lnSpc>
                <a:spcPct val="90000"/>
              </a:lnSpc>
            </a:pPr>
            <a:r>
              <a:rPr lang="en-US" sz="3100">
                <a:solidFill>
                  <a:srgbClr val="FFFFFF"/>
                </a:solidFill>
              </a:rPr>
              <a:t>Shifting Rules and Liability on Eligibility for Paycheck Protection Program Loans</a:t>
            </a:r>
          </a:p>
        </p:txBody>
      </p:sp>
      <p:pic>
        <p:nvPicPr>
          <p:cNvPr id="6" name="Picture 5">
            <a:extLst>
              <a:ext uri="{FF2B5EF4-FFF2-40B4-BE49-F238E27FC236}">
                <a16:creationId xmlns:a16="http://schemas.microsoft.com/office/drawing/2014/main" id="{F9615DCD-A02F-4D14-8D7D-0E769926D907}"/>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343436" y="2560320"/>
            <a:ext cx="4764704" cy="1776549"/>
          </a:xfrm>
          <a:prstGeom prst="rect">
            <a:avLst/>
          </a:prstGeom>
          <a:noFill/>
          <a:extLst>
            <a:ext uri="{53640926-AAD7-44D8-BBD7-CCE9431645EC}">
              <a14:shadowObscured xmlns:a14="http://schemas.microsoft.com/office/drawing/2010/main"/>
            </a:ext>
          </a:extLst>
        </p:spPr>
      </p:pic>
      <p:sp>
        <p:nvSpPr>
          <p:cNvPr id="3" name="Subtitle 2">
            <a:extLst>
              <a:ext uri="{FF2B5EF4-FFF2-40B4-BE49-F238E27FC236}">
                <a16:creationId xmlns:a16="http://schemas.microsoft.com/office/drawing/2014/main" id="{DD3DFE2B-EF49-4E78-ACA5-F054712700BC}"/>
              </a:ext>
            </a:extLst>
          </p:cNvPr>
          <p:cNvSpPr>
            <a:spLocks noGrp="1"/>
          </p:cNvSpPr>
          <p:nvPr>
            <p:ph type="subTitle" idx="1"/>
          </p:nvPr>
        </p:nvSpPr>
        <p:spPr>
          <a:xfrm>
            <a:off x="7181725" y="2837329"/>
            <a:ext cx="4512988" cy="3317938"/>
          </a:xfrm>
        </p:spPr>
        <p:txBody>
          <a:bodyPr vert="horz" lIns="91440" tIns="45720" rIns="91440" bIns="45720" rtlCol="0" anchor="t">
            <a:normAutofit/>
          </a:bodyPr>
          <a:lstStyle/>
          <a:p>
            <a:pPr algn="l">
              <a:buFont typeface="Wingdings 3" charset="2"/>
              <a:buChar char=""/>
            </a:pPr>
            <a:endParaRPr lang="en-US" dirty="0">
              <a:solidFill>
                <a:srgbClr val="FFFFFF"/>
              </a:solidFill>
            </a:endParaRPr>
          </a:p>
          <a:p>
            <a:pPr algn="l">
              <a:buFont typeface="Wingdings 3" charset="2"/>
              <a:buChar char=""/>
            </a:pPr>
            <a:endParaRPr lang="en-US" dirty="0">
              <a:solidFill>
                <a:srgbClr val="FFFFFF"/>
              </a:solidFill>
            </a:endParaRPr>
          </a:p>
          <a:p>
            <a:pPr algn="l">
              <a:spcBef>
                <a:spcPts val="0"/>
              </a:spcBef>
              <a:buFont typeface="Wingdings 3" charset="2"/>
              <a:buChar char=""/>
            </a:pPr>
            <a:r>
              <a:rPr lang="en-US" dirty="0">
                <a:solidFill>
                  <a:srgbClr val="FFFFFF"/>
                </a:solidFill>
              </a:rPr>
              <a:t>Seth R. Tipton, Esq</a:t>
            </a:r>
          </a:p>
          <a:p>
            <a:pPr algn="l">
              <a:spcBef>
                <a:spcPts val="0"/>
              </a:spcBef>
              <a:buFont typeface="Wingdings 3" charset="2"/>
              <a:buChar char=""/>
            </a:pPr>
            <a:r>
              <a:rPr lang="en-US" dirty="0">
                <a:solidFill>
                  <a:srgbClr val="FFFFFF"/>
                </a:solidFill>
              </a:rPr>
              <a:t>235 </a:t>
            </a:r>
            <a:r>
              <a:rPr lang="en-US" dirty="0" err="1">
                <a:solidFill>
                  <a:srgbClr val="FFFFFF"/>
                </a:solidFill>
              </a:rPr>
              <a:t>Broubalow</a:t>
            </a:r>
            <a:r>
              <a:rPr lang="en-US" dirty="0">
                <a:solidFill>
                  <a:srgbClr val="FFFFFF"/>
                </a:solidFill>
              </a:rPr>
              <a:t> Way</a:t>
            </a:r>
          </a:p>
          <a:p>
            <a:pPr algn="l">
              <a:spcBef>
                <a:spcPts val="0"/>
              </a:spcBef>
              <a:buFont typeface="Wingdings 3" charset="2"/>
              <a:buChar char=""/>
            </a:pPr>
            <a:r>
              <a:rPr lang="en-US" dirty="0">
                <a:solidFill>
                  <a:srgbClr val="FFFFFF"/>
                </a:solidFill>
              </a:rPr>
              <a:t>Phillipsburg NJ 08865</a:t>
            </a:r>
          </a:p>
          <a:p>
            <a:pPr algn="l">
              <a:spcBef>
                <a:spcPts val="0"/>
              </a:spcBef>
              <a:buFont typeface="Wingdings 3" charset="2"/>
              <a:buChar char=""/>
            </a:pPr>
            <a:r>
              <a:rPr lang="en-US" dirty="0" err="1">
                <a:solidFill>
                  <a:srgbClr val="FFFFFF"/>
                </a:solidFill>
              </a:rPr>
              <a:t>stipton@floriolaw.com</a:t>
            </a:r>
            <a:endParaRPr lang="en-US" dirty="0">
              <a:solidFill>
                <a:srgbClr val="FFFFFF"/>
              </a:solidFill>
            </a:endParaRPr>
          </a:p>
          <a:p>
            <a:pPr algn="l">
              <a:spcBef>
                <a:spcPts val="0"/>
              </a:spcBef>
              <a:buFont typeface="Wingdings 3" charset="2"/>
              <a:buChar char=""/>
            </a:pPr>
            <a:r>
              <a:rPr lang="en-US" dirty="0">
                <a:solidFill>
                  <a:srgbClr val="FFFFFF"/>
                </a:solidFill>
              </a:rPr>
              <a:t>(908) 454-8300</a:t>
            </a:r>
          </a:p>
          <a:p>
            <a:pPr algn="l">
              <a:buFont typeface="Wingdings 3" charset="2"/>
              <a:buChar char=""/>
            </a:pPr>
            <a:endParaRPr lang="en-US" dirty="0">
              <a:solidFill>
                <a:srgbClr val="FFFFFF"/>
              </a:solidFill>
            </a:endParaRPr>
          </a:p>
          <a:p>
            <a:pPr algn="l">
              <a:buFont typeface="Wingdings 3" charset="2"/>
              <a:buChar char=""/>
            </a:pPr>
            <a:endParaRPr lang="en-US" dirty="0">
              <a:solidFill>
                <a:srgbClr val="FFFFFF"/>
              </a:solidFill>
            </a:endParaRPr>
          </a:p>
        </p:txBody>
      </p:sp>
    </p:spTree>
    <p:extLst>
      <p:ext uri="{BB962C8B-B14F-4D97-AF65-F5344CB8AC3E}">
        <p14:creationId xmlns:p14="http://schemas.microsoft.com/office/powerpoint/2010/main" val="38244116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07ADD-3512-594B-990C-A6583484C9A3}"/>
              </a:ext>
            </a:extLst>
          </p:cNvPr>
          <p:cNvSpPr>
            <a:spLocks noGrp="1"/>
          </p:cNvSpPr>
          <p:nvPr>
            <p:ph type="title"/>
          </p:nvPr>
        </p:nvSpPr>
        <p:spPr/>
        <p:txBody>
          <a:bodyPr/>
          <a:lstStyle/>
          <a:p>
            <a:r>
              <a:rPr lang="en-US" dirty="0"/>
              <a:t>Do I Have to Return My PPP Loan? </a:t>
            </a:r>
          </a:p>
        </p:txBody>
      </p:sp>
      <p:sp>
        <p:nvSpPr>
          <p:cNvPr id="3" name="Content Placeholder 2">
            <a:extLst>
              <a:ext uri="{FF2B5EF4-FFF2-40B4-BE49-F238E27FC236}">
                <a16:creationId xmlns:a16="http://schemas.microsoft.com/office/drawing/2014/main" id="{01A02DC4-5923-0847-BCB0-8D2E9588C382}"/>
              </a:ext>
            </a:extLst>
          </p:cNvPr>
          <p:cNvSpPr>
            <a:spLocks noGrp="1"/>
          </p:cNvSpPr>
          <p:nvPr>
            <p:ph idx="1"/>
          </p:nvPr>
        </p:nvSpPr>
        <p:spPr>
          <a:xfrm>
            <a:off x="677334" y="1524001"/>
            <a:ext cx="8596668" cy="4517362"/>
          </a:xfrm>
        </p:spPr>
        <p:txBody>
          <a:bodyPr>
            <a:normAutofit fontScale="92500"/>
          </a:bodyPr>
          <a:lstStyle/>
          <a:p>
            <a:pPr algn="just"/>
            <a:r>
              <a:rPr lang="en-US" dirty="0"/>
              <a:t>You can.  The Department of Treasury has provided a safe harbor until May 7, meaning that companies can return their PPP loan proceeds without any penalty.  </a:t>
            </a:r>
          </a:p>
          <a:p>
            <a:pPr algn="just"/>
            <a:r>
              <a:rPr lang="en-US" dirty="0"/>
              <a:t>However, to actually determine whether you </a:t>
            </a:r>
            <a:r>
              <a:rPr lang="en-US" i="1" dirty="0"/>
              <a:t>should</a:t>
            </a:r>
            <a:r>
              <a:rPr lang="en-US" dirty="0"/>
              <a:t> return the proceeds is a very fact sensitive analysis that may not be complete by May 7.   It may also depend on the yet-to-be published interim rule on forgiveness. </a:t>
            </a:r>
          </a:p>
          <a:p>
            <a:pPr algn="just"/>
            <a:r>
              <a:rPr lang="en-US" dirty="0"/>
              <a:t>The certification combined with the updated sub-regulatory guidance in the FAQ means that a borrower should consider and document in detail their good faith basis for making the certification in the loan application, in the loan agreement or promissory note, and, in some cases in the loan forgiveness application.  </a:t>
            </a:r>
          </a:p>
          <a:p>
            <a:pPr algn="just"/>
            <a:r>
              <a:rPr lang="en-US" dirty="0"/>
              <a:t>For those who intend to use their PPP loan, borrowers should work with their financial professionals and counsel to create a </a:t>
            </a:r>
            <a:r>
              <a:rPr lang="en-US" i="1" dirty="0"/>
              <a:t>privileged</a:t>
            </a:r>
            <a:r>
              <a:rPr lang="en-US" dirty="0"/>
              <a:t> and confidential memorandum specifically documenting the facts, circumstances and thinking that supported the certification each time it was made.  </a:t>
            </a:r>
          </a:p>
          <a:p>
            <a:pPr algn="just"/>
            <a:r>
              <a:rPr lang="en-US" dirty="0"/>
              <a:t>Why should this memo be privileged and drafted by counsel?</a:t>
            </a:r>
          </a:p>
          <a:p>
            <a:pPr algn="just"/>
            <a:endParaRPr lang="en-US" dirty="0"/>
          </a:p>
          <a:p>
            <a:pPr algn="just"/>
            <a:endParaRPr lang="en-US" dirty="0"/>
          </a:p>
        </p:txBody>
      </p:sp>
      <p:pic>
        <p:nvPicPr>
          <p:cNvPr id="4" name="Picture 3">
            <a:extLst>
              <a:ext uri="{FF2B5EF4-FFF2-40B4-BE49-F238E27FC236}">
                <a16:creationId xmlns:a16="http://schemas.microsoft.com/office/drawing/2014/main" id="{61ED8A63-E35B-294E-A801-8B0988D25B4E}"/>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34494" y="5865901"/>
            <a:ext cx="2540667" cy="92113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90981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D06AC-F4BB-AD41-9239-268CD72EB48A}"/>
              </a:ext>
            </a:extLst>
          </p:cNvPr>
          <p:cNvSpPr>
            <a:spLocks noGrp="1"/>
          </p:cNvSpPr>
          <p:nvPr>
            <p:ph type="title"/>
          </p:nvPr>
        </p:nvSpPr>
        <p:spPr>
          <a:xfrm>
            <a:off x="677334" y="609600"/>
            <a:ext cx="8596668" cy="930442"/>
          </a:xfrm>
        </p:spPr>
        <p:txBody>
          <a:bodyPr>
            <a:normAutofit fontScale="90000"/>
          </a:bodyPr>
          <a:lstStyle/>
          <a:p>
            <a:r>
              <a:rPr lang="en-US" dirty="0"/>
              <a:t>What Facts and Circumstances May Be Relevant to the Good Faith Certification? </a:t>
            </a:r>
          </a:p>
        </p:txBody>
      </p:sp>
      <p:sp>
        <p:nvSpPr>
          <p:cNvPr id="3" name="Content Placeholder 2">
            <a:extLst>
              <a:ext uri="{FF2B5EF4-FFF2-40B4-BE49-F238E27FC236}">
                <a16:creationId xmlns:a16="http://schemas.microsoft.com/office/drawing/2014/main" id="{1520DBFA-4F5B-C34A-8D57-46916FC5AAC2}"/>
              </a:ext>
            </a:extLst>
          </p:cNvPr>
          <p:cNvSpPr>
            <a:spLocks noGrp="1"/>
          </p:cNvSpPr>
          <p:nvPr>
            <p:ph idx="1"/>
          </p:nvPr>
        </p:nvSpPr>
        <p:spPr>
          <a:xfrm>
            <a:off x="677334" y="1764633"/>
            <a:ext cx="8596668" cy="4101268"/>
          </a:xfrm>
        </p:spPr>
        <p:txBody>
          <a:bodyPr>
            <a:normAutofit fontScale="92500" lnSpcReduction="10000"/>
          </a:bodyPr>
          <a:lstStyle/>
          <a:p>
            <a:pPr marL="0" indent="0" algn="just">
              <a:buNone/>
            </a:pPr>
            <a:r>
              <a:rPr lang="en-US" dirty="0"/>
              <a:t>ECONOMIC UNCERTAINTY OF THE PANDEMIC</a:t>
            </a:r>
          </a:p>
          <a:p>
            <a:pPr algn="just"/>
            <a:r>
              <a:rPr lang="en-US" dirty="0"/>
              <a:t>What type of uncertainty did the COVID-19 pandemic?  </a:t>
            </a:r>
          </a:p>
          <a:p>
            <a:pPr algn="just"/>
            <a:r>
              <a:rPr lang="en-US" dirty="0"/>
              <a:t>Were portions of your business shutdown by government orders, or threatened to be shut down?  </a:t>
            </a:r>
          </a:p>
          <a:p>
            <a:pPr algn="just"/>
            <a:r>
              <a:rPr lang="en-US" dirty="0"/>
              <a:t>What types of impacts did the pandemic have on your workforce?  </a:t>
            </a:r>
          </a:p>
          <a:p>
            <a:pPr algn="just"/>
            <a:r>
              <a:rPr lang="en-US" dirty="0"/>
              <a:t>Were workers unwilling or unable to report to work or certain jobsites?  </a:t>
            </a:r>
          </a:p>
          <a:p>
            <a:pPr algn="just"/>
            <a:r>
              <a:rPr lang="en-US" dirty="0"/>
              <a:t>Were any jobs delayed indefinitely or potential cancelled? </a:t>
            </a:r>
          </a:p>
          <a:p>
            <a:pPr marL="0" indent="0" algn="just">
              <a:buNone/>
            </a:pPr>
            <a:r>
              <a:rPr lang="en-US" dirty="0"/>
              <a:t>NECESSITY FOR LOAN TO SUPPORT ONGOING OPERATIONS</a:t>
            </a:r>
          </a:p>
          <a:p>
            <a:pPr algn="just"/>
            <a:r>
              <a:rPr lang="en-US" dirty="0"/>
              <a:t>Did you avoid layoffs as a result of the PPP loan?  </a:t>
            </a:r>
          </a:p>
          <a:p>
            <a:pPr algn="just"/>
            <a:r>
              <a:rPr lang="en-US" dirty="0"/>
              <a:t>Did the forgiveness requirements result in your company rehiring laid off employees after the loan was closed? </a:t>
            </a:r>
          </a:p>
          <a:p>
            <a:pPr algn="just"/>
            <a:r>
              <a:rPr lang="en-US" dirty="0"/>
              <a:t>What additional costs did you incur to continue operations during the pandemic? </a:t>
            </a:r>
          </a:p>
        </p:txBody>
      </p:sp>
      <p:pic>
        <p:nvPicPr>
          <p:cNvPr id="4" name="Picture 3">
            <a:extLst>
              <a:ext uri="{FF2B5EF4-FFF2-40B4-BE49-F238E27FC236}">
                <a16:creationId xmlns:a16="http://schemas.microsoft.com/office/drawing/2014/main" id="{DD7505C3-CB86-4240-99CD-25C9E906A0CF}"/>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34494" y="5865901"/>
            <a:ext cx="2540667" cy="92113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022513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D06AC-F4BB-AD41-9239-268CD72EB48A}"/>
              </a:ext>
            </a:extLst>
          </p:cNvPr>
          <p:cNvSpPr>
            <a:spLocks noGrp="1"/>
          </p:cNvSpPr>
          <p:nvPr>
            <p:ph type="title"/>
          </p:nvPr>
        </p:nvSpPr>
        <p:spPr>
          <a:xfrm>
            <a:off x="677334" y="609600"/>
            <a:ext cx="8596668" cy="930442"/>
          </a:xfrm>
        </p:spPr>
        <p:txBody>
          <a:bodyPr>
            <a:normAutofit fontScale="90000"/>
          </a:bodyPr>
          <a:lstStyle/>
          <a:p>
            <a:r>
              <a:rPr lang="en-US" dirty="0"/>
              <a:t>What Facts and Circumstances May Be Relevant to the Good Faith Certification? </a:t>
            </a:r>
          </a:p>
        </p:txBody>
      </p:sp>
      <p:sp>
        <p:nvSpPr>
          <p:cNvPr id="3" name="Content Placeholder 2">
            <a:extLst>
              <a:ext uri="{FF2B5EF4-FFF2-40B4-BE49-F238E27FC236}">
                <a16:creationId xmlns:a16="http://schemas.microsoft.com/office/drawing/2014/main" id="{1520DBFA-4F5B-C34A-8D57-46916FC5AAC2}"/>
              </a:ext>
            </a:extLst>
          </p:cNvPr>
          <p:cNvSpPr>
            <a:spLocks noGrp="1"/>
          </p:cNvSpPr>
          <p:nvPr>
            <p:ph idx="1"/>
          </p:nvPr>
        </p:nvSpPr>
        <p:spPr>
          <a:xfrm>
            <a:off x="677334" y="1764633"/>
            <a:ext cx="8596668" cy="4101268"/>
          </a:xfrm>
        </p:spPr>
        <p:txBody>
          <a:bodyPr>
            <a:normAutofit fontScale="92500"/>
          </a:bodyPr>
          <a:lstStyle/>
          <a:p>
            <a:pPr marL="0" indent="0" algn="just">
              <a:buNone/>
            </a:pPr>
            <a:r>
              <a:rPr lang="en-US" dirty="0"/>
              <a:t>LIQUIDITY AND ACCESS TO CAPITAL</a:t>
            </a:r>
          </a:p>
          <a:p>
            <a:pPr algn="just"/>
            <a:r>
              <a:rPr lang="en-US" dirty="0"/>
              <a:t>What was your cash position or liquidity as of the start of the pandemic?  How has that changed?  </a:t>
            </a:r>
          </a:p>
          <a:p>
            <a:pPr algn="just"/>
            <a:r>
              <a:rPr lang="en-US" dirty="0"/>
              <a:t>How fast would cash reserves have been depleted in the absence of the PPP loan?</a:t>
            </a:r>
          </a:p>
          <a:p>
            <a:pPr algn="just"/>
            <a:r>
              <a:rPr lang="en-US" dirty="0"/>
              <a:t>How have your accounts receivable been impacted, if at all?  </a:t>
            </a:r>
          </a:p>
          <a:p>
            <a:pPr algn="just"/>
            <a:r>
              <a:rPr lang="en-US" dirty="0"/>
              <a:t>Historically, do your clients or customers pay on time or sporadically or slowly?  </a:t>
            </a:r>
          </a:p>
          <a:p>
            <a:pPr algn="just"/>
            <a:r>
              <a:rPr lang="en-US" dirty="0"/>
              <a:t>What types of credit facilities are available to the borrower? </a:t>
            </a:r>
          </a:p>
          <a:p>
            <a:pPr algn="just"/>
            <a:r>
              <a:rPr lang="en-US" dirty="0"/>
              <a:t>Did you qualify for a loan notwithstanding the number of employees you have due to an exception in the law? </a:t>
            </a:r>
          </a:p>
          <a:p>
            <a:pPr algn="just"/>
            <a:r>
              <a:rPr lang="en-US" dirty="0"/>
              <a:t>Do your corporate documents require shareholders to contribute capital to the company if needed? </a:t>
            </a:r>
          </a:p>
        </p:txBody>
      </p:sp>
      <p:pic>
        <p:nvPicPr>
          <p:cNvPr id="4" name="Picture 3">
            <a:extLst>
              <a:ext uri="{FF2B5EF4-FFF2-40B4-BE49-F238E27FC236}">
                <a16:creationId xmlns:a16="http://schemas.microsoft.com/office/drawing/2014/main" id="{DD7505C3-CB86-4240-99CD-25C9E906A0CF}"/>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34494" y="5865901"/>
            <a:ext cx="2540667" cy="92113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791258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D06AC-F4BB-AD41-9239-268CD72EB48A}"/>
              </a:ext>
            </a:extLst>
          </p:cNvPr>
          <p:cNvSpPr>
            <a:spLocks noGrp="1"/>
          </p:cNvSpPr>
          <p:nvPr>
            <p:ph type="title"/>
          </p:nvPr>
        </p:nvSpPr>
        <p:spPr>
          <a:xfrm>
            <a:off x="677334" y="609600"/>
            <a:ext cx="8596668" cy="930442"/>
          </a:xfrm>
        </p:spPr>
        <p:txBody>
          <a:bodyPr>
            <a:normAutofit/>
          </a:bodyPr>
          <a:lstStyle/>
          <a:p>
            <a:r>
              <a:rPr lang="en-US" dirty="0">
                <a:solidFill>
                  <a:schemeClr val="tx1"/>
                </a:solidFill>
              </a:rPr>
              <a:t>Key Resources:</a:t>
            </a:r>
          </a:p>
        </p:txBody>
      </p:sp>
      <p:sp>
        <p:nvSpPr>
          <p:cNvPr id="3" name="Content Placeholder 2">
            <a:extLst>
              <a:ext uri="{FF2B5EF4-FFF2-40B4-BE49-F238E27FC236}">
                <a16:creationId xmlns:a16="http://schemas.microsoft.com/office/drawing/2014/main" id="{1520DBFA-4F5B-C34A-8D57-46916FC5AAC2}"/>
              </a:ext>
            </a:extLst>
          </p:cNvPr>
          <p:cNvSpPr>
            <a:spLocks noGrp="1"/>
          </p:cNvSpPr>
          <p:nvPr>
            <p:ph idx="1"/>
          </p:nvPr>
        </p:nvSpPr>
        <p:spPr>
          <a:xfrm>
            <a:off x="677334" y="1764633"/>
            <a:ext cx="8596668" cy="4101268"/>
          </a:xfrm>
        </p:spPr>
        <p:txBody>
          <a:bodyPr>
            <a:normAutofit/>
          </a:bodyPr>
          <a:lstStyle/>
          <a:p>
            <a:pPr algn="just">
              <a:buFont typeface="Wingdings" panose="05000000000000000000" pitchFamily="2" charset="2"/>
              <a:buChar char="Ø"/>
            </a:pPr>
            <a:r>
              <a:rPr lang="en-US" sz="2400" dirty="0">
                <a:solidFill>
                  <a:schemeClr val="accent2"/>
                </a:solidFill>
                <a:hlinkClick r:id="rId2">
                  <a:extLst>
                    <a:ext uri="{A12FA001-AC4F-418D-AE19-62706E023703}">
                      <ahyp:hlinkClr xmlns:ahyp="http://schemas.microsoft.com/office/drawing/2018/hyperlinkcolor" val="tx"/>
                    </a:ext>
                  </a:extLst>
                </a:hlinkClick>
              </a:rPr>
              <a:t>https://www.utcanj.org/covid-19-information/</a:t>
            </a:r>
          </a:p>
          <a:p>
            <a:pPr algn="just">
              <a:buFont typeface="Wingdings" panose="05000000000000000000" pitchFamily="2" charset="2"/>
              <a:buChar char="Ø"/>
            </a:pPr>
            <a:endParaRPr lang="en-US" sz="2400" dirty="0">
              <a:solidFill>
                <a:schemeClr val="accent2"/>
              </a:solidFill>
              <a:hlinkClick r:id="rId2">
                <a:extLst>
                  <a:ext uri="{A12FA001-AC4F-418D-AE19-62706E023703}">
                    <ahyp:hlinkClr xmlns:ahyp="http://schemas.microsoft.com/office/drawing/2018/hyperlinkcolor" val="tx"/>
                  </a:ext>
                </a:extLst>
              </a:hlinkClick>
            </a:endParaRPr>
          </a:p>
          <a:p>
            <a:pPr algn="just">
              <a:buFont typeface="Wingdings" panose="05000000000000000000" pitchFamily="2" charset="2"/>
              <a:buChar char="Ø"/>
            </a:pPr>
            <a:r>
              <a:rPr lang="en-US" sz="2400" dirty="0">
                <a:solidFill>
                  <a:schemeClr val="accent2"/>
                </a:solidFill>
                <a:hlinkClick r:id="rId2">
                  <a:extLst>
                    <a:ext uri="{A12FA001-AC4F-418D-AE19-62706E023703}">
                      <ahyp:hlinkClr xmlns:ahyp="http://schemas.microsoft.com/office/drawing/2018/hyperlinkcolor" val="tx"/>
                    </a:ext>
                  </a:extLst>
                </a:hlinkClick>
              </a:rPr>
              <a:t>https://www.sba.gov/page/coronavirus-covid-19-small-business-guidance-loan-resources</a:t>
            </a:r>
            <a:endParaRPr lang="en-US" sz="2400" dirty="0">
              <a:solidFill>
                <a:schemeClr val="accent2"/>
              </a:solidFill>
            </a:endParaRPr>
          </a:p>
          <a:p>
            <a:pPr marL="0" indent="0" algn="just">
              <a:buNone/>
            </a:pPr>
            <a:endParaRPr lang="en-US" sz="2400" dirty="0">
              <a:solidFill>
                <a:schemeClr val="accent2"/>
              </a:solidFill>
            </a:endParaRPr>
          </a:p>
          <a:p>
            <a:pPr algn="just">
              <a:buFont typeface="Wingdings" panose="05000000000000000000" pitchFamily="2" charset="2"/>
              <a:buChar char="Ø"/>
            </a:pPr>
            <a:r>
              <a:rPr lang="en-US" sz="2400" dirty="0">
                <a:solidFill>
                  <a:schemeClr val="accent2"/>
                </a:solidFill>
                <a:hlinkClick r:id="rId3">
                  <a:extLst>
                    <a:ext uri="{A12FA001-AC4F-418D-AE19-62706E023703}">
                      <ahyp:hlinkClr xmlns:ahyp="http://schemas.microsoft.com/office/drawing/2018/hyperlinkcolor" val="tx"/>
                    </a:ext>
                  </a:extLst>
                </a:hlinkClick>
              </a:rPr>
              <a:t>https://home.treasury.gov/</a:t>
            </a:r>
            <a:endParaRPr lang="en-US" sz="2400" dirty="0">
              <a:solidFill>
                <a:schemeClr val="accent2"/>
              </a:solidFill>
            </a:endParaRPr>
          </a:p>
          <a:p>
            <a:pPr algn="just">
              <a:buFont typeface="Wingdings" panose="05000000000000000000" pitchFamily="2" charset="2"/>
              <a:buChar char="Ø"/>
            </a:pPr>
            <a:endParaRPr lang="en-US" sz="2400" dirty="0">
              <a:solidFill>
                <a:schemeClr val="accent2"/>
              </a:solidFill>
            </a:endParaRPr>
          </a:p>
          <a:p>
            <a:pPr marL="0" indent="0" algn="just">
              <a:buNone/>
            </a:pPr>
            <a:endParaRPr lang="en-US" sz="2400" dirty="0">
              <a:solidFill>
                <a:schemeClr val="accent2"/>
              </a:solidFill>
            </a:endParaRPr>
          </a:p>
          <a:p>
            <a:pPr marL="0" indent="0" algn="just">
              <a:buNone/>
            </a:pPr>
            <a:endParaRPr lang="en-US" dirty="0"/>
          </a:p>
          <a:p>
            <a:pPr marL="0" indent="0" algn="just">
              <a:buNone/>
            </a:pPr>
            <a:endParaRPr lang="en-US" dirty="0"/>
          </a:p>
        </p:txBody>
      </p:sp>
      <p:pic>
        <p:nvPicPr>
          <p:cNvPr id="4" name="Picture 3">
            <a:extLst>
              <a:ext uri="{FF2B5EF4-FFF2-40B4-BE49-F238E27FC236}">
                <a16:creationId xmlns:a16="http://schemas.microsoft.com/office/drawing/2014/main" id="{DD7505C3-CB86-4240-99CD-25C9E906A0CF}"/>
              </a:ext>
            </a:extLst>
          </p:cNvPr>
          <p:cNvPicPr/>
          <p:nvPr/>
        </p:nvPicPr>
        <p:blipFill rotWithShape="1">
          <a:blip r:embed="rId4" cstate="print">
            <a:extLst>
              <a:ext uri="{28A0092B-C50C-407E-A947-70E740481C1C}">
                <a14:useLocalDpi xmlns:a14="http://schemas.microsoft.com/office/drawing/2010/main" val="0"/>
              </a:ext>
            </a:extLst>
          </a:blip>
          <a:srcRect l="15416" t="35416" r="1173" b="35000"/>
          <a:stretch/>
        </p:blipFill>
        <p:spPr bwMode="auto">
          <a:xfrm>
            <a:off x="534494" y="5865901"/>
            <a:ext cx="2540667" cy="92113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53290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1AC1F-A6D8-4810-810E-69F9C5D6F2B9}"/>
              </a:ext>
            </a:extLst>
          </p:cNvPr>
          <p:cNvSpPr>
            <a:spLocks noGrp="1"/>
          </p:cNvSpPr>
          <p:nvPr>
            <p:ph type="title"/>
          </p:nvPr>
        </p:nvSpPr>
        <p:spPr>
          <a:xfrm>
            <a:off x="677334" y="609600"/>
            <a:ext cx="8596668" cy="732593"/>
          </a:xfrm>
        </p:spPr>
        <p:txBody>
          <a:bodyPr>
            <a:normAutofit/>
          </a:bodyPr>
          <a:lstStyle/>
          <a:p>
            <a:r>
              <a:rPr lang="en-US" sz="2800" dirty="0">
                <a:latin typeface="Franklin Gothic Medium" panose="020B0603020102020204" pitchFamily="34" charset="0"/>
              </a:rPr>
              <a:t>Questions?</a:t>
            </a:r>
          </a:p>
        </p:txBody>
      </p:sp>
      <p:sp>
        <p:nvSpPr>
          <p:cNvPr id="5" name="Rectangle 4">
            <a:extLst>
              <a:ext uri="{FF2B5EF4-FFF2-40B4-BE49-F238E27FC236}">
                <a16:creationId xmlns:a16="http://schemas.microsoft.com/office/drawing/2014/main" id="{36BF1E08-99A8-8945-BEB9-459542709A67}"/>
              </a:ext>
            </a:extLst>
          </p:cNvPr>
          <p:cNvSpPr/>
          <p:nvPr/>
        </p:nvSpPr>
        <p:spPr>
          <a:xfrm>
            <a:off x="545433" y="1397452"/>
            <a:ext cx="2725305" cy="1477328"/>
          </a:xfrm>
          <a:prstGeom prst="rect">
            <a:avLst/>
          </a:prstGeom>
        </p:spPr>
        <p:txBody>
          <a:bodyPr wrap="square">
            <a:spAutoFit/>
          </a:bodyPr>
          <a:lstStyle/>
          <a:p>
            <a:r>
              <a:rPr lang="en-US" b="1" dirty="0">
                <a:latin typeface="Franklin Gothic Medium" panose="020B0603020102020204" pitchFamily="34" charset="0"/>
              </a:rPr>
              <a:t>Seth R. Tipton, Esq</a:t>
            </a:r>
          </a:p>
          <a:p>
            <a:r>
              <a:rPr lang="en-US" b="1" dirty="0">
                <a:latin typeface="Franklin Gothic Medium" panose="020B0603020102020204" pitchFamily="34" charset="0"/>
              </a:rPr>
              <a:t>235 Broubalow Way</a:t>
            </a:r>
          </a:p>
          <a:p>
            <a:r>
              <a:rPr lang="en-US" b="1" dirty="0">
                <a:latin typeface="Franklin Gothic Medium" panose="020B0603020102020204" pitchFamily="34" charset="0"/>
              </a:rPr>
              <a:t>Phillipsburg NJ 08865</a:t>
            </a:r>
          </a:p>
          <a:p>
            <a:r>
              <a:rPr lang="en-US" b="1" dirty="0">
                <a:latin typeface="Franklin Gothic Medium" panose="020B0603020102020204" pitchFamily="34" charset="0"/>
              </a:rPr>
              <a:t>stipton@floriolaw.com</a:t>
            </a:r>
          </a:p>
          <a:p>
            <a:r>
              <a:rPr lang="en-US" b="1" dirty="0">
                <a:latin typeface="Franklin Gothic Medium" panose="020B0603020102020204" pitchFamily="34" charset="0"/>
              </a:rPr>
              <a:t>(908) 454-8300</a:t>
            </a:r>
          </a:p>
        </p:txBody>
      </p:sp>
      <p:pic>
        <p:nvPicPr>
          <p:cNvPr id="8" name="Picture 7">
            <a:extLst>
              <a:ext uri="{FF2B5EF4-FFF2-40B4-BE49-F238E27FC236}">
                <a16:creationId xmlns:a16="http://schemas.microsoft.com/office/drawing/2014/main" id="{91A4288A-7D58-48AE-9FF9-A4F38E7CB160}"/>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45433" y="2908849"/>
            <a:ext cx="2989075" cy="1040301"/>
          </a:xfrm>
          <a:prstGeom prst="rect">
            <a:avLst/>
          </a:prstGeom>
          <a:noFill/>
          <a:ln>
            <a:no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69052A22-450C-4F41-81F6-03517A60616E}"/>
              </a:ext>
            </a:extLst>
          </p:cNvPr>
          <p:cNvSpPr txBox="1"/>
          <p:nvPr/>
        </p:nvSpPr>
        <p:spPr>
          <a:xfrm>
            <a:off x="4975668" y="1431521"/>
            <a:ext cx="4154022" cy="1477328"/>
          </a:xfrm>
          <a:prstGeom prst="rect">
            <a:avLst/>
          </a:prstGeom>
          <a:noFill/>
        </p:spPr>
        <p:txBody>
          <a:bodyPr wrap="none" rtlCol="0">
            <a:spAutoFit/>
          </a:bodyPr>
          <a:lstStyle/>
          <a:p>
            <a:r>
              <a:rPr lang="en-US" b="1" dirty="0">
                <a:latin typeface="Franklin Gothic Medium" panose="020B0603020102020204" pitchFamily="34" charset="0"/>
              </a:rPr>
              <a:t>Jack Callahan, CPA</a:t>
            </a:r>
          </a:p>
          <a:p>
            <a:r>
              <a:rPr lang="en-US" b="1" dirty="0">
                <a:latin typeface="Franklin Gothic Medium" panose="020B0603020102020204" pitchFamily="34" charset="0"/>
              </a:rPr>
              <a:t>101 </a:t>
            </a:r>
            <a:r>
              <a:rPr lang="en-US" b="1" dirty="0" err="1">
                <a:latin typeface="Franklin Gothic Medium" panose="020B0603020102020204" pitchFamily="34" charset="0"/>
              </a:rPr>
              <a:t>Crawfords</a:t>
            </a:r>
            <a:r>
              <a:rPr lang="en-US" b="1" dirty="0">
                <a:latin typeface="Franklin Gothic Medium" panose="020B0603020102020204" pitchFamily="34" charset="0"/>
              </a:rPr>
              <a:t> Corner Road Suite 2316</a:t>
            </a:r>
          </a:p>
          <a:p>
            <a:r>
              <a:rPr lang="en-US" b="1" dirty="0">
                <a:latin typeface="Franklin Gothic Medium" panose="020B0603020102020204" pitchFamily="34" charset="0"/>
              </a:rPr>
              <a:t>Holmdel, NJ 07733</a:t>
            </a:r>
          </a:p>
          <a:p>
            <a:r>
              <a:rPr lang="en-US" b="1" dirty="0">
                <a:latin typeface="Franklin Gothic Medium" panose="020B0603020102020204" pitchFamily="34" charset="0"/>
              </a:rPr>
              <a:t>jack.callahan@cohnreznick.com</a:t>
            </a:r>
          </a:p>
          <a:p>
            <a:r>
              <a:rPr lang="en-US" b="1" dirty="0">
                <a:latin typeface="Franklin Gothic Medium" panose="020B0603020102020204" pitchFamily="34" charset="0"/>
              </a:rPr>
              <a:t>732-380-8685</a:t>
            </a:r>
          </a:p>
        </p:txBody>
      </p:sp>
      <p:pic>
        <p:nvPicPr>
          <p:cNvPr id="7" name="Graphic 6">
            <a:extLst>
              <a:ext uri="{FF2B5EF4-FFF2-40B4-BE49-F238E27FC236}">
                <a16:creationId xmlns:a16="http://schemas.microsoft.com/office/drawing/2014/main" id="{1765BD1B-1A51-434F-8B1C-30CD08AEFEB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986083" y="2874780"/>
            <a:ext cx="3129217" cy="792964"/>
          </a:xfrm>
          <a:prstGeom prst="rect">
            <a:avLst/>
          </a:prstGeom>
        </p:spPr>
      </p:pic>
      <p:sp>
        <p:nvSpPr>
          <p:cNvPr id="9" name="TextBox 8">
            <a:extLst>
              <a:ext uri="{FF2B5EF4-FFF2-40B4-BE49-F238E27FC236}">
                <a16:creationId xmlns:a16="http://schemas.microsoft.com/office/drawing/2014/main" id="{CE6A7858-111C-4561-AB47-1B68A1BD6925}"/>
              </a:ext>
            </a:extLst>
          </p:cNvPr>
          <p:cNvSpPr txBox="1"/>
          <p:nvPr/>
        </p:nvSpPr>
        <p:spPr>
          <a:xfrm>
            <a:off x="545433" y="4241115"/>
            <a:ext cx="3551766" cy="1754326"/>
          </a:xfrm>
          <a:prstGeom prst="rect">
            <a:avLst/>
          </a:prstGeom>
          <a:noFill/>
        </p:spPr>
        <p:txBody>
          <a:bodyPr wrap="square" rtlCol="0">
            <a:spAutoFit/>
          </a:bodyPr>
          <a:lstStyle/>
          <a:p>
            <a:r>
              <a:rPr lang="en-US" b="1" dirty="0">
                <a:latin typeface="Franklin Gothic Medium" panose="020B0603020102020204" pitchFamily="34" charset="0"/>
              </a:rPr>
              <a:t>Bill McNamara, CPA</a:t>
            </a:r>
          </a:p>
          <a:p>
            <a:r>
              <a:rPr lang="en-US" b="1" dirty="0">
                <a:latin typeface="Franklin Gothic Medium" panose="020B0603020102020204" pitchFamily="34" charset="0"/>
              </a:rPr>
              <a:t>200 Schulz Drive Suite 400</a:t>
            </a:r>
          </a:p>
          <a:p>
            <a:r>
              <a:rPr lang="en-US" b="1" dirty="0">
                <a:latin typeface="Franklin Gothic Medium" panose="020B0603020102020204" pitchFamily="34" charset="0"/>
              </a:rPr>
              <a:t>Red Bank, NJ 07701</a:t>
            </a:r>
          </a:p>
          <a:p>
            <a:r>
              <a:rPr lang="en-US" b="1" dirty="0">
                <a:latin typeface="Franklin Gothic Medium" panose="020B0603020102020204" pitchFamily="34" charset="0"/>
              </a:rPr>
              <a:t>bmcnamara@curchin.com</a:t>
            </a:r>
          </a:p>
          <a:p>
            <a:r>
              <a:rPr lang="en-US" b="1" dirty="0">
                <a:latin typeface="Franklin Gothic Medium" panose="020B0603020102020204" pitchFamily="34" charset="0"/>
              </a:rPr>
              <a:t>(732)747-0500</a:t>
            </a:r>
          </a:p>
          <a:p>
            <a:endParaRPr lang="en-US" b="1" dirty="0">
              <a:latin typeface="Franklin Gothic Medium" panose="020B0603020102020204" pitchFamily="34" charset="0"/>
            </a:endParaRPr>
          </a:p>
        </p:txBody>
      </p:sp>
      <p:pic>
        <p:nvPicPr>
          <p:cNvPr id="15" name="Picture 14">
            <a:extLst>
              <a:ext uri="{FF2B5EF4-FFF2-40B4-BE49-F238E27FC236}">
                <a16:creationId xmlns:a16="http://schemas.microsoft.com/office/drawing/2014/main" id="{3B66C676-6191-4AF1-A57E-5B7D1C1217F1}"/>
              </a:ext>
            </a:extLst>
          </p:cNvPr>
          <p:cNvPicPr>
            <a:picLocks noChangeAspect="1"/>
          </p:cNvPicPr>
          <p:nvPr/>
        </p:nvPicPr>
        <p:blipFill>
          <a:blip r:embed="rId5"/>
          <a:stretch>
            <a:fillRect/>
          </a:stretch>
        </p:blipFill>
        <p:spPr>
          <a:xfrm>
            <a:off x="2321316" y="5002566"/>
            <a:ext cx="2379201" cy="785136"/>
          </a:xfrm>
          <a:prstGeom prst="rect">
            <a:avLst/>
          </a:prstGeom>
        </p:spPr>
      </p:pic>
      <p:sp>
        <p:nvSpPr>
          <p:cNvPr id="16" name="TextBox 15">
            <a:extLst>
              <a:ext uri="{FF2B5EF4-FFF2-40B4-BE49-F238E27FC236}">
                <a16:creationId xmlns:a16="http://schemas.microsoft.com/office/drawing/2014/main" id="{F3C620C4-B04A-4B5A-9D1C-88DD64B6464C}"/>
              </a:ext>
            </a:extLst>
          </p:cNvPr>
          <p:cNvSpPr txBox="1"/>
          <p:nvPr/>
        </p:nvSpPr>
        <p:spPr>
          <a:xfrm>
            <a:off x="545433" y="5787702"/>
            <a:ext cx="3244052" cy="369332"/>
          </a:xfrm>
          <a:prstGeom prst="rect">
            <a:avLst/>
          </a:prstGeom>
          <a:solidFill>
            <a:srgbClr val="C00000"/>
          </a:solidFill>
        </p:spPr>
        <p:txBody>
          <a:bodyPr wrap="square" rtlCol="0">
            <a:spAutoFit/>
          </a:bodyPr>
          <a:lstStyle/>
          <a:p>
            <a:pPr algn="ctr"/>
            <a:r>
              <a:rPr lang="en-US" dirty="0" err="1">
                <a:solidFill>
                  <a:schemeClr val="bg1">
                    <a:lumMod val="95000"/>
                  </a:schemeClr>
                </a:solidFill>
                <a:latin typeface="Arial" panose="020B0604020202020204" pitchFamily="34" charset="0"/>
                <a:cs typeface="Arial" panose="020B0604020202020204" pitchFamily="34" charset="0"/>
              </a:rPr>
              <a:t>Curchin</a:t>
            </a:r>
            <a:r>
              <a:rPr lang="en-US" dirty="0">
                <a:solidFill>
                  <a:schemeClr val="bg1">
                    <a:lumMod val="95000"/>
                  </a:schemeClr>
                </a:solidFill>
                <a:latin typeface="Arial" panose="020B0604020202020204" pitchFamily="34" charset="0"/>
                <a:cs typeface="Arial" panose="020B0604020202020204" pitchFamily="34" charset="0"/>
              </a:rPr>
              <a:t> Group, LLC</a:t>
            </a:r>
          </a:p>
        </p:txBody>
      </p:sp>
    </p:spTree>
    <p:extLst>
      <p:ext uri="{BB962C8B-B14F-4D97-AF65-F5344CB8AC3E}">
        <p14:creationId xmlns:p14="http://schemas.microsoft.com/office/powerpoint/2010/main" val="397180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C2C10-4780-0D44-A908-155953ADEB7A}"/>
              </a:ext>
            </a:extLst>
          </p:cNvPr>
          <p:cNvSpPr>
            <a:spLocks noGrp="1"/>
          </p:cNvSpPr>
          <p:nvPr>
            <p:ph type="title"/>
          </p:nvPr>
        </p:nvSpPr>
        <p:spPr/>
        <p:txBody>
          <a:bodyPr/>
          <a:lstStyle/>
          <a:p>
            <a:r>
              <a:rPr lang="en-US" dirty="0"/>
              <a:t>Basic PPP Loans Overview</a:t>
            </a:r>
          </a:p>
        </p:txBody>
      </p:sp>
      <p:sp>
        <p:nvSpPr>
          <p:cNvPr id="3" name="Content Placeholder 2">
            <a:extLst>
              <a:ext uri="{FF2B5EF4-FFF2-40B4-BE49-F238E27FC236}">
                <a16:creationId xmlns:a16="http://schemas.microsoft.com/office/drawing/2014/main" id="{9B1C3014-782D-2C46-AB0D-C6709B92AD83}"/>
              </a:ext>
            </a:extLst>
          </p:cNvPr>
          <p:cNvSpPr>
            <a:spLocks noGrp="1"/>
          </p:cNvSpPr>
          <p:nvPr>
            <p:ph idx="1"/>
          </p:nvPr>
        </p:nvSpPr>
        <p:spPr>
          <a:xfrm>
            <a:off x="677334" y="1270000"/>
            <a:ext cx="8596668" cy="4604448"/>
          </a:xfrm>
        </p:spPr>
        <p:txBody>
          <a:bodyPr>
            <a:normAutofit lnSpcReduction="10000"/>
          </a:bodyPr>
          <a:lstStyle/>
          <a:p>
            <a:pPr algn="just"/>
            <a:r>
              <a:rPr lang="en-US" dirty="0"/>
              <a:t>Section 1102 of the CARES Act amends Section 7(a) of the Small Business Act and provides for Payroll Protection Program (“PPP”) Loans, which expand eligibility, increase benefits and remove obstacles for federally guaranteed loans.</a:t>
            </a:r>
          </a:p>
          <a:p>
            <a:pPr algn="just"/>
            <a:r>
              <a:rPr lang="en-US" dirty="0"/>
              <a:t>Increased eligibility (non-profits, sole proprietors included)</a:t>
            </a:r>
          </a:p>
          <a:p>
            <a:pPr lvl="1" algn="just"/>
            <a:r>
              <a:rPr lang="en-US" dirty="0"/>
              <a:t>Increased maximum loan amount</a:t>
            </a:r>
          </a:p>
          <a:p>
            <a:pPr lvl="1" algn="just"/>
            <a:r>
              <a:rPr lang="en-US" dirty="0"/>
              <a:t>100% federally guaranteed</a:t>
            </a:r>
          </a:p>
          <a:p>
            <a:pPr lvl="1" algn="just"/>
            <a:r>
              <a:rPr lang="en-US" dirty="0"/>
              <a:t>SBA fees, collateral and personal guarantees waived</a:t>
            </a:r>
          </a:p>
          <a:p>
            <a:pPr lvl="1" algn="just"/>
            <a:r>
              <a:rPr lang="en-US" dirty="0"/>
              <a:t>Deferred payment of principal and interest for 6 months to 1 year</a:t>
            </a:r>
          </a:p>
          <a:p>
            <a:pPr algn="just"/>
            <a:r>
              <a:rPr lang="en-US" dirty="0"/>
              <a:t>Generally, PPP Loans of up to $10 Million are available for businesses employing 500 or fewer employees, and are forgivable up to the full amount of the principal loan.</a:t>
            </a:r>
          </a:p>
          <a:p>
            <a:pPr algn="just"/>
            <a:r>
              <a:rPr lang="en-US" dirty="0"/>
              <a:t>The purpose of the CARES Act is to encourage small businesses to retain employees through the COVID-19 crisis by assisting in the payment of payroll and other overhead costs.</a:t>
            </a:r>
          </a:p>
        </p:txBody>
      </p:sp>
      <p:pic>
        <p:nvPicPr>
          <p:cNvPr id="4" name="Picture 3">
            <a:extLst>
              <a:ext uri="{FF2B5EF4-FFF2-40B4-BE49-F238E27FC236}">
                <a16:creationId xmlns:a16="http://schemas.microsoft.com/office/drawing/2014/main" id="{D74DA1EB-546A-44EA-9087-0EF1BCADA459}"/>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45433" y="5787834"/>
            <a:ext cx="2540667" cy="92113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758892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D40DB-84DF-9E4D-B8CD-055DAF36DD46}"/>
              </a:ext>
            </a:extLst>
          </p:cNvPr>
          <p:cNvSpPr>
            <a:spLocks noGrp="1"/>
          </p:cNvSpPr>
          <p:nvPr>
            <p:ph type="title"/>
          </p:nvPr>
        </p:nvSpPr>
        <p:spPr/>
        <p:txBody>
          <a:bodyPr>
            <a:normAutofit/>
          </a:bodyPr>
          <a:lstStyle/>
          <a:p>
            <a:r>
              <a:rPr lang="en-US" sz="2800" dirty="0"/>
              <a:t>What Are the General Eligibility Requirements?</a:t>
            </a:r>
          </a:p>
        </p:txBody>
      </p:sp>
      <p:sp>
        <p:nvSpPr>
          <p:cNvPr id="3" name="Content Placeholder 2">
            <a:extLst>
              <a:ext uri="{FF2B5EF4-FFF2-40B4-BE49-F238E27FC236}">
                <a16:creationId xmlns:a16="http://schemas.microsoft.com/office/drawing/2014/main" id="{CF44691A-3ADC-B541-B637-54542CE7B816}"/>
              </a:ext>
            </a:extLst>
          </p:cNvPr>
          <p:cNvSpPr>
            <a:spLocks noGrp="1"/>
          </p:cNvSpPr>
          <p:nvPr>
            <p:ph idx="1"/>
          </p:nvPr>
        </p:nvSpPr>
        <p:spPr>
          <a:xfrm>
            <a:off x="677334" y="1179810"/>
            <a:ext cx="8596668" cy="4686091"/>
          </a:xfrm>
        </p:spPr>
        <p:txBody>
          <a:bodyPr>
            <a:normAutofit/>
          </a:bodyPr>
          <a:lstStyle/>
          <a:p>
            <a:pPr algn="just"/>
            <a:r>
              <a:rPr lang="en-US" sz="1400" dirty="0"/>
              <a:t>Applicants for PPP Loans must have been in business on February 15, 2020.</a:t>
            </a:r>
          </a:p>
          <a:p>
            <a:pPr algn="just"/>
            <a:r>
              <a:rPr lang="en-US" sz="1400" dirty="0"/>
              <a:t>May be a “small business concern” (as defined by the SBA), or any business concern, nonprofit organization, veterans organization, or Tribal business with 500 or fewer employees, or the number prescribed by SBA size standards, whichever is greater.</a:t>
            </a:r>
          </a:p>
          <a:p>
            <a:pPr lvl="1" algn="just"/>
            <a:r>
              <a:rPr lang="en-US" sz="1200" dirty="0"/>
              <a:t>For example, electronic computer manufacturers may have up to 1,250 employees and still be considered a “small business concern” eligible for a PPP Loan.</a:t>
            </a:r>
          </a:p>
          <a:p>
            <a:pPr algn="just"/>
            <a:r>
              <a:rPr lang="en-US" sz="1400" dirty="0"/>
              <a:t>Certain businesses in the hospitality/restaurant industry with North American Industry Classification System (“</a:t>
            </a:r>
            <a:r>
              <a:rPr lang="en-US" sz="1400" u="sng" dirty="0"/>
              <a:t>NAICS</a:t>
            </a:r>
            <a:r>
              <a:rPr lang="en-US" sz="1400" dirty="0"/>
              <a:t>”) codes starting with 72 that employ not more than 500 employees per physical location are also eligible.</a:t>
            </a:r>
          </a:p>
          <a:p>
            <a:pPr algn="just"/>
            <a:r>
              <a:rPr lang="en-US" sz="1400" dirty="0"/>
              <a:t>Affiliation considerations (for calculating size) are waived for certain companies in the restaurant/hospitality industry, as well as franchises and those receiving financial assistance from a company licensed under section 301 of the Small Business Investment Act of 1958.</a:t>
            </a:r>
          </a:p>
          <a:p>
            <a:pPr lvl="1" algn="just"/>
            <a:r>
              <a:rPr lang="en-US" sz="1200" dirty="0"/>
              <a:t>Affiliation considerations, include, but are not limited to, whether an entity owns more than 50% of the applicant’s voting stock, or controls or has the power to control the applicant.</a:t>
            </a:r>
          </a:p>
          <a:p>
            <a:pPr lvl="1" algn="just"/>
            <a:r>
              <a:rPr lang="en-US" sz="1200" dirty="0"/>
              <a:t>A comprehensive list of SBA affiliation standards can be found at 13 CFR Section 121.103.</a:t>
            </a:r>
          </a:p>
        </p:txBody>
      </p:sp>
      <p:pic>
        <p:nvPicPr>
          <p:cNvPr id="5" name="Picture 4">
            <a:extLst>
              <a:ext uri="{FF2B5EF4-FFF2-40B4-BE49-F238E27FC236}">
                <a16:creationId xmlns:a16="http://schemas.microsoft.com/office/drawing/2014/main" id="{68739EE0-59E2-4632-A98A-F96015494293}"/>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34494" y="5865901"/>
            <a:ext cx="2540667" cy="92113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5528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D40DB-84DF-9E4D-B8CD-055DAF36DD46}"/>
              </a:ext>
            </a:extLst>
          </p:cNvPr>
          <p:cNvSpPr>
            <a:spLocks noGrp="1"/>
          </p:cNvSpPr>
          <p:nvPr>
            <p:ph type="title"/>
          </p:nvPr>
        </p:nvSpPr>
        <p:spPr/>
        <p:txBody>
          <a:bodyPr>
            <a:normAutofit/>
          </a:bodyPr>
          <a:lstStyle/>
          <a:p>
            <a:r>
              <a:rPr lang="en-US" sz="2800" dirty="0"/>
              <a:t>What Certification Must the Borrower Make? </a:t>
            </a:r>
          </a:p>
        </p:txBody>
      </p:sp>
      <p:sp>
        <p:nvSpPr>
          <p:cNvPr id="3" name="Content Placeholder 2">
            <a:extLst>
              <a:ext uri="{FF2B5EF4-FFF2-40B4-BE49-F238E27FC236}">
                <a16:creationId xmlns:a16="http://schemas.microsoft.com/office/drawing/2014/main" id="{CF44691A-3ADC-B541-B637-54542CE7B816}"/>
              </a:ext>
            </a:extLst>
          </p:cNvPr>
          <p:cNvSpPr>
            <a:spLocks noGrp="1"/>
          </p:cNvSpPr>
          <p:nvPr>
            <p:ph idx="1"/>
          </p:nvPr>
        </p:nvSpPr>
        <p:spPr>
          <a:xfrm>
            <a:off x="677334" y="1179810"/>
            <a:ext cx="8596668" cy="4686091"/>
          </a:xfrm>
        </p:spPr>
        <p:txBody>
          <a:bodyPr>
            <a:normAutofit lnSpcReduction="10000"/>
          </a:bodyPr>
          <a:lstStyle/>
          <a:p>
            <a:pPr algn="just"/>
            <a:r>
              <a:rPr lang="en-US" dirty="0"/>
              <a:t>The law did not require a lender to review the financials of the borrower to determine whether or not the borrower was impacted by the COVID-19 pandemic. </a:t>
            </a:r>
          </a:p>
          <a:p>
            <a:pPr algn="just"/>
            <a:r>
              <a:rPr lang="en-US" dirty="0"/>
              <a:t>Rather, the borrower was required to make a “</a:t>
            </a:r>
            <a:r>
              <a:rPr lang="en-US" u="sng" dirty="0"/>
              <a:t>good faith</a:t>
            </a:r>
            <a:r>
              <a:rPr lang="en-US" dirty="0"/>
              <a:t>” certification that:</a:t>
            </a:r>
          </a:p>
          <a:p>
            <a:pPr marL="0" indent="0" algn="just">
              <a:buNone/>
            </a:pPr>
            <a:endParaRPr lang="en-US" dirty="0"/>
          </a:p>
          <a:p>
            <a:pPr lvl="1" algn="just"/>
            <a:r>
              <a:rPr lang="en-US" sz="2000" dirty="0"/>
              <a:t>“[T]he uncertainty of current economic conditions makes necessary the loan request to support the </a:t>
            </a:r>
            <a:r>
              <a:rPr lang="en-US" sz="2000"/>
              <a:t>ongoing operations </a:t>
            </a:r>
            <a:r>
              <a:rPr lang="en-US" sz="2000" dirty="0"/>
              <a:t>of the eligible recipient.”  </a:t>
            </a:r>
          </a:p>
          <a:p>
            <a:pPr marL="0" indent="0" algn="just">
              <a:buNone/>
            </a:pPr>
            <a:endParaRPr lang="en-US" dirty="0"/>
          </a:p>
          <a:p>
            <a:pPr algn="just"/>
            <a:r>
              <a:rPr lang="en-US" dirty="0"/>
              <a:t>The law also suspended the requirement that the borrower not be able to “obtain credit elsewhere” making the PPP loan immediately available to eligible borrowers. (§ 1102(a)(2)(I)). </a:t>
            </a:r>
          </a:p>
          <a:p>
            <a:pPr algn="just"/>
            <a:r>
              <a:rPr lang="en-US" dirty="0"/>
              <a:t>The interim rule published on April 15, 2020 (85 FR 20811) did not provide specific guidance on this certification.  </a:t>
            </a:r>
          </a:p>
          <a:p>
            <a:pPr algn="just"/>
            <a:endParaRPr lang="en-US" dirty="0"/>
          </a:p>
        </p:txBody>
      </p:sp>
      <p:pic>
        <p:nvPicPr>
          <p:cNvPr id="5" name="Picture 4">
            <a:extLst>
              <a:ext uri="{FF2B5EF4-FFF2-40B4-BE49-F238E27FC236}">
                <a16:creationId xmlns:a16="http://schemas.microsoft.com/office/drawing/2014/main" id="{68739EE0-59E2-4632-A98A-F96015494293}"/>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34494" y="5865901"/>
            <a:ext cx="2540667" cy="92113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070136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D40DB-84DF-9E4D-B8CD-055DAF36DD46}"/>
              </a:ext>
            </a:extLst>
          </p:cNvPr>
          <p:cNvSpPr>
            <a:spLocks noGrp="1"/>
          </p:cNvSpPr>
          <p:nvPr>
            <p:ph type="title"/>
          </p:nvPr>
        </p:nvSpPr>
        <p:spPr/>
        <p:txBody>
          <a:bodyPr>
            <a:normAutofit/>
          </a:bodyPr>
          <a:lstStyle/>
          <a:p>
            <a:r>
              <a:rPr lang="en-US" sz="2800" dirty="0"/>
              <a:t>PPP Loan Problems</a:t>
            </a:r>
          </a:p>
        </p:txBody>
      </p:sp>
      <p:sp>
        <p:nvSpPr>
          <p:cNvPr id="3" name="Content Placeholder 2">
            <a:extLst>
              <a:ext uri="{FF2B5EF4-FFF2-40B4-BE49-F238E27FC236}">
                <a16:creationId xmlns:a16="http://schemas.microsoft.com/office/drawing/2014/main" id="{CF44691A-3ADC-B541-B637-54542CE7B816}"/>
              </a:ext>
            </a:extLst>
          </p:cNvPr>
          <p:cNvSpPr>
            <a:spLocks noGrp="1"/>
          </p:cNvSpPr>
          <p:nvPr>
            <p:ph idx="1"/>
          </p:nvPr>
        </p:nvSpPr>
        <p:spPr>
          <a:xfrm>
            <a:off x="677334" y="1179810"/>
            <a:ext cx="8596668" cy="4686091"/>
          </a:xfrm>
        </p:spPr>
        <p:txBody>
          <a:bodyPr>
            <a:normAutofit/>
          </a:bodyPr>
          <a:lstStyle/>
          <a:p>
            <a:pPr algn="just"/>
            <a:endParaRPr lang="en-US" dirty="0"/>
          </a:p>
          <a:p>
            <a:pPr algn="just"/>
            <a:r>
              <a:rPr lang="en-US" dirty="0"/>
              <a:t>The waiver of affiliation rules for certain employers (a response to intense lobbying), and the elimination of a requirement that the borrower be ineligible for credit elsewhere allowed some very large companies to obtain PPP loans. </a:t>
            </a:r>
          </a:p>
          <a:p>
            <a:pPr lvl="1" algn="just"/>
            <a:r>
              <a:rPr lang="en-US" dirty="0"/>
              <a:t>Ashford Inc. hotels and resorts obtained $70M in loans.  Market cap: $80M. </a:t>
            </a:r>
          </a:p>
          <a:p>
            <a:pPr lvl="1" algn="just"/>
            <a:r>
              <a:rPr lang="en-US" dirty="0"/>
              <a:t>Shake Shack with 189 locations and 800 employees obtained $10M loan.  </a:t>
            </a:r>
          </a:p>
          <a:p>
            <a:pPr lvl="1" algn="just"/>
            <a:r>
              <a:rPr lang="en-US" dirty="0"/>
              <a:t>Potbelly with 400 locations obtained $10M loan.</a:t>
            </a:r>
          </a:p>
          <a:p>
            <a:pPr lvl="1" algn="just"/>
            <a:r>
              <a:rPr lang="en-US" dirty="0"/>
              <a:t>Ruth’s Hospitality (Ruth Chris Steakhouse) with 5,000 employees obtained $20M loan.  Market cap: $274M. </a:t>
            </a:r>
          </a:p>
          <a:p>
            <a:pPr lvl="1" algn="just"/>
            <a:r>
              <a:rPr lang="en-US" dirty="0"/>
              <a:t>Los Angeles Lakers obtained $4.6M loan.  Estimated value of company: $3.7B.  </a:t>
            </a:r>
          </a:p>
          <a:p>
            <a:pPr lvl="1" algn="just"/>
            <a:r>
              <a:rPr lang="en-US" dirty="0"/>
              <a:t>Ultimately, 300 publicly traded companies received approximately $900M in funds. To date, approximately $160M of that $900M has been returned.  </a:t>
            </a:r>
          </a:p>
          <a:p>
            <a:pPr lvl="1" algn="just"/>
            <a:endParaRPr lang="en-US" dirty="0"/>
          </a:p>
        </p:txBody>
      </p:sp>
      <p:pic>
        <p:nvPicPr>
          <p:cNvPr id="5" name="Picture 4">
            <a:extLst>
              <a:ext uri="{FF2B5EF4-FFF2-40B4-BE49-F238E27FC236}">
                <a16:creationId xmlns:a16="http://schemas.microsoft.com/office/drawing/2014/main" id="{68739EE0-59E2-4632-A98A-F96015494293}"/>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34494" y="5865901"/>
            <a:ext cx="2540667" cy="92113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52738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752AB-ECA6-1E40-AB57-EBDD52BD5DCA}"/>
              </a:ext>
            </a:extLst>
          </p:cNvPr>
          <p:cNvSpPr>
            <a:spLocks noGrp="1"/>
          </p:cNvSpPr>
          <p:nvPr>
            <p:ph type="title"/>
          </p:nvPr>
        </p:nvSpPr>
        <p:spPr>
          <a:xfrm>
            <a:off x="677334" y="609600"/>
            <a:ext cx="8596668" cy="1058779"/>
          </a:xfrm>
        </p:spPr>
        <p:txBody>
          <a:bodyPr>
            <a:normAutofit fontScale="90000"/>
          </a:bodyPr>
          <a:lstStyle/>
          <a:p>
            <a:r>
              <a:rPr lang="en-US" dirty="0"/>
              <a:t>Treasury’s Response to Perceived Abuse of PPP Loans</a:t>
            </a:r>
          </a:p>
        </p:txBody>
      </p:sp>
      <p:sp>
        <p:nvSpPr>
          <p:cNvPr id="3" name="Content Placeholder 2">
            <a:extLst>
              <a:ext uri="{FF2B5EF4-FFF2-40B4-BE49-F238E27FC236}">
                <a16:creationId xmlns:a16="http://schemas.microsoft.com/office/drawing/2014/main" id="{5C10941F-D9EE-6648-9A9C-C436B3186897}"/>
              </a:ext>
            </a:extLst>
          </p:cNvPr>
          <p:cNvSpPr>
            <a:spLocks noGrp="1"/>
          </p:cNvSpPr>
          <p:nvPr>
            <p:ph idx="1"/>
          </p:nvPr>
        </p:nvSpPr>
        <p:spPr>
          <a:xfrm>
            <a:off x="677334" y="1668379"/>
            <a:ext cx="8596668" cy="4860758"/>
          </a:xfrm>
        </p:spPr>
        <p:txBody>
          <a:bodyPr>
            <a:normAutofit fontScale="92500" lnSpcReduction="20000"/>
          </a:bodyPr>
          <a:lstStyle/>
          <a:p>
            <a:pPr algn="just"/>
            <a:r>
              <a:rPr lang="en-US" dirty="0"/>
              <a:t>On April 23, 2020, facing criticism of the perceived abuse of the PPP loans by larger companies, the Department of Treasury added a new question and answer in its Frequently Asked Questions:</a:t>
            </a:r>
          </a:p>
          <a:p>
            <a:pPr lvl="1"/>
            <a:r>
              <a:rPr lang="en-US" dirty="0"/>
              <a:t>Question: Do businesses owned by large companies with adequate sources of liquidity to support the business’s ongoing operations qualify for a PPP loan? </a:t>
            </a:r>
          </a:p>
          <a:p>
            <a:pPr lvl="1" algn="just"/>
            <a:r>
              <a:rPr lang="en-US" dirty="0"/>
              <a:t>Answer: . . . [A]</a:t>
            </a:r>
            <a:r>
              <a:rPr lang="en-US" dirty="0" err="1"/>
              <a:t>ll</a:t>
            </a:r>
            <a:r>
              <a:rPr lang="en-US" dirty="0"/>
              <a:t> borrowers must assess their economic need for a PPP loan under the standard established by the CARES Act and the PPP regulations at the time of the loan application. Although the CARES Act suspends the ordinary requirement that borrowers must be unable to obtain credit elsewhere (as defined in section 3(h) of the Small Business Act), borrowers still must certify in good faith that their PPP loan request is necessary. Specifically, before submitting a PPP application, all borrowers should review carefully the required certification that “[c]</a:t>
            </a:r>
            <a:r>
              <a:rPr lang="en-US" dirty="0" err="1"/>
              <a:t>urrent</a:t>
            </a:r>
            <a:r>
              <a:rPr lang="en-US" dirty="0"/>
              <a:t> economic uncertainty makes this loan request necessary to support the ongoing operations of the Applicant.” </a:t>
            </a:r>
            <a:r>
              <a:rPr lang="en-US" b="1" dirty="0"/>
              <a:t>Borrowers must make this certification in good faith, taking into account their current business activity and their ability to access other sources of liquidity sufficient to support their ongoing operations in a manner that is not significantly detrimental to the business. </a:t>
            </a:r>
            <a:r>
              <a:rPr lang="en-US" dirty="0"/>
              <a:t>For example, it is unlikely that a public company with substantial market value and access to capital markets will be able to make the required certification in good faith, and such a company should be prepared to demonstrate to SBA, upon request, the basis for its certification</a:t>
            </a:r>
          </a:p>
          <a:p>
            <a:pPr lvl="1" algn="just"/>
            <a:r>
              <a:rPr lang="en-US" dirty="0"/>
              <a:t>Treasury also promised audits for all loans in excess of $2M. </a:t>
            </a:r>
          </a:p>
          <a:p>
            <a:pPr marL="457200" lvl="1" indent="0" algn="just">
              <a:buNone/>
            </a:pPr>
            <a:endParaRPr lang="en-US" dirty="0"/>
          </a:p>
          <a:p>
            <a:pPr marL="457200" lvl="1" indent="0" algn="just">
              <a:buNone/>
            </a:pPr>
            <a:endParaRPr lang="en-US" dirty="0"/>
          </a:p>
        </p:txBody>
      </p:sp>
    </p:spTree>
    <p:extLst>
      <p:ext uri="{BB962C8B-B14F-4D97-AF65-F5344CB8AC3E}">
        <p14:creationId xmlns:p14="http://schemas.microsoft.com/office/powerpoint/2010/main" val="3692986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D186D-689B-4F4A-AB0E-A64AF91FE9E2}"/>
              </a:ext>
            </a:extLst>
          </p:cNvPr>
          <p:cNvSpPr>
            <a:spLocks noGrp="1"/>
          </p:cNvSpPr>
          <p:nvPr>
            <p:ph type="title"/>
          </p:nvPr>
        </p:nvSpPr>
        <p:spPr>
          <a:xfrm>
            <a:off x="677334" y="609600"/>
            <a:ext cx="8596668" cy="802105"/>
          </a:xfrm>
        </p:spPr>
        <p:txBody>
          <a:bodyPr>
            <a:normAutofit fontScale="90000"/>
          </a:bodyPr>
          <a:lstStyle/>
          <a:p>
            <a:r>
              <a:rPr lang="en-US" dirty="0"/>
              <a:t>How Will the Government Enforce These Rules? </a:t>
            </a:r>
          </a:p>
        </p:txBody>
      </p:sp>
      <p:sp>
        <p:nvSpPr>
          <p:cNvPr id="3" name="Content Placeholder 2">
            <a:extLst>
              <a:ext uri="{FF2B5EF4-FFF2-40B4-BE49-F238E27FC236}">
                <a16:creationId xmlns:a16="http://schemas.microsoft.com/office/drawing/2014/main" id="{F031F63B-A06A-0644-A895-E57DE9395112}"/>
              </a:ext>
            </a:extLst>
          </p:cNvPr>
          <p:cNvSpPr>
            <a:spLocks noGrp="1"/>
          </p:cNvSpPr>
          <p:nvPr>
            <p:ph idx="1"/>
          </p:nvPr>
        </p:nvSpPr>
        <p:spPr>
          <a:xfrm>
            <a:off x="677334" y="1887320"/>
            <a:ext cx="8596668" cy="3880773"/>
          </a:xfrm>
        </p:spPr>
        <p:txBody>
          <a:bodyPr/>
          <a:lstStyle/>
          <a:p>
            <a:pPr algn="just"/>
            <a:r>
              <a:rPr lang="en-US" dirty="0"/>
              <a:t>Pre-loan forgiveness questionnaires or certifications requiring the borrower to re-certify the necessity of the loan with the benefit of hindsight. </a:t>
            </a:r>
          </a:p>
          <a:p>
            <a:pPr algn="just"/>
            <a:r>
              <a:rPr lang="en-US" dirty="0"/>
              <a:t>Post-loan audits, now guaranteed for all loans in excess of $2M.   The CARES Act dedicated $25M in funding for the SBA Office of the Inspector General.  </a:t>
            </a:r>
          </a:p>
          <a:p>
            <a:pPr algn="just"/>
            <a:r>
              <a:rPr lang="en-US" dirty="0"/>
              <a:t>Possible criminal prosecution for fraud for those willfully making a false certification. These will be difficult cases to prosecute in cases other than the most egregious circumstances, given the “good faith” standard. </a:t>
            </a:r>
          </a:p>
          <a:p>
            <a:pPr algn="just"/>
            <a:r>
              <a:rPr lang="en-US" dirty="0"/>
              <a:t>Civil False Claims Act cases from third parties (your competitors) or your own employees.  These qui tam cases carry treble damages, monetary penalties and fee-shifting provisions.  The False Claims Act also provides whistleblower protections for employees who bring these suits.  Penalties can include debarment.  </a:t>
            </a:r>
          </a:p>
        </p:txBody>
      </p:sp>
      <p:pic>
        <p:nvPicPr>
          <p:cNvPr id="4" name="Picture 3">
            <a:extLst>
              <a:ext uri="{FF2B5EF4-FFF2-40B4-BE49-F238E27FC236}">
                <a16:creationId xmlns:a16="http://schemas.microsoft.com/office/drawing/2014/main" id="{345E31F9-10EC-DB4D-B1A9-1CE84B7F1D58}"/>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34494" y="5865901"/>
            <a:ext cx="2540667" cy="92113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52566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D186D-689B-4F4A-AB0E-A64AF91FE9E2}"/>
              </a:ext>
            </a:extLst>
          </p:cNvPr>
          <p:cNvSpPr>
            <a:spLocks noGrp="1"/>
          </p:cNvSpPr>
          <p:nvPr>
            <p:ph type="title"/>
          </p:nvPr>
        </p:nvSpPr>
        <p:spPr>
          <a:xfrm>
            <a:off x="677334" y="609600"/>
            <a:ext cx="8596668" cy="802105"/>
          </a:xfrm>
        </p:spPr>
        <p:txBody>
          <a:bodyPr>
            <a:normAutofit/>
          </a:bodyPr>
          <a:lstStyle/>
          <a:p>
            <a:r>
              <a:rPr lang="en-US" dirty="0"/>
              <a:t>IRS Issues 2020-32  </a:t>
            </a:r>
            <a:r>
              <a:rPr lang="en-US" sz="1800" dirty="0"/>
              <a:t>issued April 30, 2020</a:t>
            </a:r>
            <a:endParaRPr lang="en-US" dirty="0"/>
          </a:p>
        </p:txBody>
      </p:sp>
      <p:sp>
        <p:nvSpPr>
          <p:cNvPr id="3" name="Content Placeholder 2">
            <a:extLst>
              <a:ext uri="{FF2B5EF4-FFF2-40B4-BE49-F238E27FC236}">
                <a16:creationId xmlns:a16="http://schemas.microsoft.com/office/drawing/2014/main" id="{F031F63B-A06A-0644-A895-E57DE9395112}"/>
              </a:ext>
            </a:extLst>
          </p:cNvPr>
          <p:cNvSpPr>
            <a:spLocks noGrp="1"/>
          </p:cNvSpPr>
          <p:nvPr>
            <p:ph idx="1"/>
          </p:nvPr>
        </p:nvSpPr>
        <p:spPr>
          <a:xfrm>
            <a:off x="378394" y="1904905"/>
            <a:ext cx="9447328" cy="3880773"/>
          </a:xfrm>
        </p:spPr>
        <p:txBody>
          <a:bodyPr>
            <a:normAutofit/>
          </a:bodyPr>
          <a:lstStyle/>
          <a:p>
            <a:pPr algn="ctr"/>
            <a:r>
              <a:rPr lang="en-US" b="1" dirty="0"/>
              <a:t>NON-DEDUCTIBILITY OF PAYMENTS TO THE EXTENT INCOME RESULTING FROM LOAN FORGIVENESS IS EXCLUDED UNDER SECTION 1106(</a:t>
            </a:r>
            <a:r>
              <a:rPr lang="en-US" b="1" dirty="0" err="1"/>
              <a:t>i</a:t>
            </a:r>
            <a:r>
              <a:rPr lang="en-US" b="1" dirty="0"/>
              <a:t>) OF THE CARES ACT </a:t>
            </a:r>
          </a:p>
          <a:p>
            <a:pPr algn="just"/>
            <a:r>
              <a:rPr lang="en-US" dirty="0"/>
              <a:t>To the extent that section 1106(</a:t>
            </a:r>
            <a:r>
              <a:rPr lang="en-US" dirty="0" err="1"/>
              <a:t>i</a:t>
            </a:r>
            <a:r>
              <a:rPr lang="en-US" dirty="0"/>
              <a:t>) of the CARES Act operates to exclude from gross income the amount of a covered loan forgiven under section 1106(b) of the CARES Act, the application of section 1106(</a:t>
            </a:r>
            <a:r>
              <a:rPr lang="en-US" dirty="0" err="1"/>
              <a:t>i</a:t>
            </a:r>
            <a:r>
              <a:rPr lang="en-US" dirty="0"/>
              <a:t>) results in a “class of exempt income” under §1.265- 1(b)(1) of the Regulations. Accordingly, section 265(a)(1) of the Code disallows any otherwise allowable deduction under any provision of the Code, including sections 162 and 163, for the amount of any payment of an eligible section 1106 expense to the extent of the resulting covered loan forgiveness (up to the aggregate amount forgiven) because such payment is allocable to tax-exempt income. </a:t>
            </a:r>
          </a:p>
          <a:p>
            <a:pPr algn="just"/>
            <a:r>
              <a:rPr lang="en-US" dirty="0"/>
              <a:t>Consistent with the purpose of section 265, this treatment prevents a double tax benefit. </a:t>
            </a:r>
          </a:p>
          <a:p>
            <a:pPr algn="just"/>
            <a:endParaRPr lang="en-US" dirty="0"/>
          </a:p>
        </p:txBody>
      </p:sp>
      <p:pic>
        <p:nvPicPr>
          <p:cNvPr id="4" name="Picture 3">
            <a:extLst>
              <a:ext uri="{FF2B5EF4-FFF2-40B4-BE49-F238E27FC236}">
                <a16:creationId xmlns:a16="http://schemas.microsoft.com/office/drawing/2014/main" id="{345E31F9-10EC-DB4D-B1A9-1CE84B7F1D58}"/>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34494" y="5865901"/>
            <a:ext cx="2540667" cy="92113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334657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D186D-689B-4F4A-AB0E-A64AF91FE9E2}"/>
              </a:ext>
            </a:extLst>
          </p:cNvPr>
          <p:cNvSpPr>
            <a:spLocks noGrp="1"/>
          </p:cNvSpPr>
          <p:nvPr>
            <p:ph type="title"/>
          </p:nvPr>
        </p:nvSpPr>
        <p:spPr>
          <a:xfrm>
            <a:off x="677334" y="609600"/>
            <a:ext cx="8596668" cy="802105"/>
          </a:xfrm>
        </p:spPr>
        <p:txBody>
          <a:bodyPr>
            <a:normAutofit/>
          </a:bodyPr>
          <a:lstStyle/>
          <a:p>
            <a:r>
              <a:rPr lang="en-US" dirty="0"/>
              <a:t>REACTIONS…</a:t>
            </a:r>
          </a:p>
        </p:txBody>
      </p:sp>
      <p:sp>
        <p:nvSpPr>
          <p:cNvPr id="3" name="Content Placeholder 2">
            <a:extLst>
              <a:ext uri="{FF2B5EF4-FFF2-40B4-BE49-F238E27FC236}">
                <a16:creationId xmlns:a16="http://schemas.microsoft.com/office/drawing/2014/main" id="{F031F63B-A06A-0644-A895-E57DE9395112}"/>
              </a:ext>
            </a:extLst>
          </p:cNvPr>
          <p:cNvSpPr>
            <a:spLocks noGrp="1"/>
          </p:cNvSpPr>
          <p:nvPr>
            <p:ph idx="1"/>
          </p:nvPr>
        </p:nvSpPr>
        <p:spPr>
          <a:xfrm>
            <a:off x="677333" y="1887320"/>
            <a:ext cx="8705206" cy="3880773"/>
          </a:xfrm>
        </p:spPr>
        <p:txBody>
          <a:bodyPr>
            <a:normAutofit/>
          </a:bodyPr>
          <a:lstStyle/>
          <a:p>
            <a:pPr algn="just"/>
            <a:r>
              <a:rPr lang="en-US" sz="2400" dirty="0"/>
              <a:t>Ways and Means Committee Chairman Richard Neal (D-Mass.) plans "to fix this in the next legislation" </a:t>
            </a:r>
          </a:p>
          <a:p>
            <a:pPr marL="0" indent="0" algn="just">
              <a:buNone/>
            </a:pPr>
            <a:endParaRPr lang="en-US" sz="2400" dirty="0"/>
          </a:p>
          <a:p>
            <a:pPr algn="just"/>
            <a:r>
              <a:rPr lang="en-US" sz="2400" dirty="0"/>
              <a:t>I’m disappointed by the IRS’ determination that these business expenses are not deductible, especially since this issue was discussed during the development of the Paycheck Protection Program,” said Chuck Grassley (R-Iowa) . “The intent was to maximize small businesses” </a:t>
            </a:r>
          </a:p>
          <a:p>
            <a:pPr algn="just"/>
            <a:endParaRPr lang="en-US" dirty="0"/>
          </a:p>
        </p:txBody>
      </p:sp>
      <p:pic>
        <p:nvPicPr>
          <p:cNvPr id="4" name="Picture 3">
            <a:extLst>
              <a:ext uri="{FF2B5EF4-FFF2-40B4-BE49-F238E27FC236}">
                <a16:creationId xmlns:a16="http://schemas.microsoft.com/office/drawing/2014/main" id="{345E31F9-10EC-DB4D-B1A9-1CE84B7F1D58}"/>
              </a:ext>
            </a:extLst>
          </p:cNvPr>
          <p:cNvPicPr/>
          <p:nvPr/>
        </p:nvPicPr>
        <p:blipFill rotWithShape="1">
          <a:blip r:embed="rId2" cstate="print">
            <a:extLst>
              <a:ext uri="{28A0092B-C50C-407E-A947-70E740481C1C}">
                <a14:useLocalDpi xmlns:a14="http://schemas.microsoft.com/office/drawing/2010/main" val="0"/>
              </a:ext>
            </a:extLst>
          </a:blip>
          <a:srcRect l="15416" t="35416" r="1173" b="35000"/>
          <a:stretch/>
        </p:blipFill>
        <p:spPr bwMode="auto">
          <a:xfrm>
            <a:off x="534494" y="5865901"/>
            <a:ext cx="2540667" cy="921132"/>
          </a:xfrm>
          <a:prstGeom prst="rect">
            <a:avLst/>
          </a:prstGeom>
          <a:noFill/>
          <a:ln>
            <a:noFill/>
          </a:ln>
          <a:extLst>
            <a:ext uri="{53640926-AAD7-44D8-BBD7-CCE9431645EC}">
              <a14:shadowObscured xmlns:a14="http://schemas.microsoft.com/office/drawing/2010/main"/>
            </a:ext>
          </a:extLst>
        </p:spPr>
      </p:pic>
      <p:sp>
        <p:nvSpPr>
          <p:cNvPr id="5" name="TextBox 4">
            <a:extLst>
              <a:ext uri="{FF2B5EF4-FFF2-40B4-BE49-F238E27FC236}">
                <a16:creationId xmlns:a16="http://schemas.microsoft.com/office/drawing/2014/main" id="{3B3C4579-7554-457C-AFFE-ACAA971FBF6B}"/>
              </a:ext>
            </a:extLst>
          </p:cNvPr>
          <p:cNvSpPr txBox="1"/>
          <p:nvPr/>
        </p:nvSpPr>
        <p:spPr>
          <a:xfrm>
            <a:off x="5565913" y="6122504"/>
            <a:ext cx="3154017" cy="369332"/>
          </a:xfrm>
          <a:prstGeom prst="rect">
            <a:avLst/>
          </a:prstGeom>
          <a:noFill/>
        </p:spPr>
        <p:txBody>
          <a:bodyPr wrap="square" rtlCol="0">
            <a:spAutoFit/>
          </a:bodyPr>
          <a:lstStyle/>
          <a:p>
            <a:r>
              <a:rPr lang="en-US" dirty="0"/>
              <a:t>- May 1, 2020</a:t>
            </a:r>
          </a:p>
        </p:txBody>
      </p:sp>
    </p:spTree>
    <p:extLst>
      <p:ext uri="{BB962C8B-B14F-4D97-AF65-F5344CB8AC3E}">
        <p14:creationId xmlns:p14="http://schemas.microsoft.com/office/powerpoint/2010/main" val="3976649192"/>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otalTime>118</TotalTime>
  <Words>1933</Words>
  <Application>Microsoft Office PowerPoint</Application>
  <PresentationFormat>Widescreen</PresentationFormat>
  <Paragraphs>112</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Franklin Gothic Medium</vt:lpstr>
      <vt:lpstr>Trebuchet MS</vt:lpstr>
      <vt:lpstr>Wingdings</vt:lpstr>
      <vt:lpstr>Wingdings 3</vt:lpstr>
      <vt:lpstr>Facet</vt:lpstr>
      <vt:lpstr>Shifting Rules and Liability on Eligibility for Paycheck Protection Program Loans</vt:lpstr>
      <vt:lpstr>Basic PPP Loans Overview</vt:lpstr>
      <vt:lpstr>What Are the General Eligibility Requirements?</vt:lpstr>
      <vt:lpstr>What Certification Must the Borrower Make? </vt:lpstr>
      <vt:lpstr>PPP Loan Problems</vt:lpstr>
      <vt:lpstr>Treasury’s Response to Perceived Abuse of PPP Loans</vt:lpstr>
      <vt:lpstr>How Will the Government Enforce These Rules? </vt:lpstr>
      <vt:lpstr>IRS Issues 2020-32  issued April 30, 2020</vt:lpstr>
      <vt:lpstr>REACTIONS…</vt:lpstr>
      <vt:lpstr>Do I Have to Return My PPP Loan? </vt:lpstr>
      <vt:lpstr>What Facts and Circumstances May Be Relevant to the Good Faith Certification? </vt:lpstr>
      <vt:lpstr>What Facts and Circumstances May Be Relevant to the Good Faith Certification? </vt:lpstr>
      <vt:lpstr>Key Resources: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Shifting Rules and Liability on Eligibility for Paycheck Protection Program Loans</dc:title>
  <dc:creator>Seth Tipton</dc:creator>
  <cp:lastModifiedBy>Bill McNamara</cp:lastModifiedBy>
  <cp:revision>20</cp:revision>
  <cp:lastPrinted>2020-05-04T18:37:34Z</cp:lastPrinted>
  <dcterms:created xsi:type="dcterms:W3CDTF">2020-05-04T13:06:26Z</dcterms:created>
  <dcterms:modified xsi:type="dcterms:W3CDTF">2020-05-05T15:54:48Z</dcterms:modified>
</cp:coreProperties>
</file>