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4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51435">
              <a:lnSpc>
                <a:spcPts val="165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FFFFCC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51435">
              <a:lnSpc>
                <a:spcPts val="165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FFFFCC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1/16/2020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51435">
              <a:lnSpc>
                <a:spcPts val="165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FFFFCC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1/16/2020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51435">
              <a:lnSpc>
                <a:spcPts val="165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1/16/2020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51435">
              <a:lnSpc>
                <a:spcPts val="165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107310" y="326897"/>
            <a:ext cx="4929378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FFFFCC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43941" y="1886002"/>
            <a:ext cx="8656116" cy="3359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358885" y="6461712"/>
            <a:ext cx="274954" cy="225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51435">
              <a:lnSpc>
                <a:spcPts val="165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http://www.njta.com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png"/><Relationship Id="rId5" Type="http://schemas.openxmlformats.org/officeDocument/2006/relationships/image" Target="../media/image2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00225" y="229869"/>
            <a:ext cx="554164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12420" marR="5080" indent="-300355">
              <a:lnSpc>
                <a:spcPct val="100000"/>
              </a:lnSpc>
              <a:spcBef>
                <a:spcPts val="95"/>
              </a:spcBef>
            </a:pPr>
            <a:r>
              <a:rPr sz="2800" spc="-5" dirty="0"/>
              <a:t>New </a:t>
            </a:r>
            <a:r>
              <a:rPr sz="2800" spc="-10" dirty="0"/>
              <a:t>Jersey Turnpike </a:t>
            </a:r>
            <a:r>
              <a:rPr sz="2800" spc="-5" dirty="0"/>
              <a:t>Authority  </a:t>
            </a:r>
            <a:r>
              <a:rPr sz="2800" spc="-10" dirty="0"/>
              <a:t>Construction Forecast</a:t>
            </a:r>
            <a:r>
              <a:rPr sz="2800" spc="-5" dirty="0"/>
              <a:t> </a:t>
            </a:r>
            <a:r>
              <a:rPr sz="2800" spc="-10" dirty="0"/>
              <a:t>2020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85445" y="1510411"/>
            <a:ext cx="897191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FFCC"/>
                </a:solidFill>
                <a:latin typeface="Tahoma"/>
                <a:cs typeface="Tahoma"/>
              </a:rPr>
              <a:t>Utility and Transportation </a:t>
            </a:r>
            <a:r>
              <a:rPr sz="2800" b="1" spc="-10" dirty="0">
                <a:solidFill>
                  <a:srgbClr val="FFFFCC"/>
                </a:solidFill>
                <a:latin typeface="Tahoma"/>
                <a:cs typeface="Tahoma"/>
              </a:rPr>
              <a:t>Contractors</a:t>
            </a:r>
            <a:r>
              <a:rPr sz="2800" b="1" spc="5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2800" b="1" spc="-5" dirty="0">
                <a:solidFill>
                  <a:srgbClr val="FFFFCC"/>
                </a:solidFill>
                <a:latin typeface="Tahoma"/>
                <a:cs typeface="Tahoma"/>
              </a:rPr>
              <a:t>Association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16989" y="4406646"/>
            <a:ext cx="5762625" cy="134239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R="168910" algn="ctr">
              <a:lnSpc>
                <a:spcPct val="100000"/>
              </a:lnSpc>
              <a:spcBef>
                <a:spcPts val="675"/>
              </a:spcBef>
            </a:pPr>
            <a:r>
              <a:rPr sz="2400" spc="-5" dirty="0">
                <a:solidFill>
                  <a:srgbClr val="FFFFCC"/>
                </a:solidFill>
                <a:latin typeface="Tahoma"/>
                <a:cs typeface="Tahoma"/>
              </a:rPr>
              <a:t>Presented</a:t>
            </a:r>
            <a:r>
              <a:rPr sz="2400" dirty="0">
                <a:solidFill>
                  <a:srgbClr val="FFFFCC"/>
                </a:solidFill>
                <a:latin typeface="Tahoma"/>
                <a:cs typeface="Tahoma"/>
              </a:rPr>
              <a:t> by:</a:t>
            </a:r>
            <a:endParaRPr sz="2400">
              <a:latin typeface="Tahoma"/>
              <a:cs typeface="Tahoma"/>
            </a:endParaRPr>
          </a:p>
          <a:p>
            <a:pPr marL="12065" marR="5080" algn="ctr">
              <a:lnSpc>
                <a:spcPts val="3460"/>
              </a:lnSpc>
              <a:spcBef>
                <a:spcPts val="204"/>
              </a:spcBef>
            </a:pPr>
            <a:r>
              <a:rPr sz="2400" b="1" spc="-5" dirty="0">
                <a:solidFill>
                  <a:srgbClr val="FFFFCC"/>
                </a:solidFill>
                <a:latin typeface="Tahoma"/>
                <a:cs typeface="Tahoma"/>
              </a:rPr>
              <a:t>Robert J. Fischer, PE </a:t>
            </a:r>
            <a:r>
              <a:rPr sz="2400" b="1" dirty="0">
                <a:solidFill>
                  <a:srgbClr val="FFFFCC"/>
                </a:solidFill>
                <a:latin typeface="Tahoma"/>
                <a:cs typeface="Tahoma"/>
              </a:rPr>
              <a:t>– </a:t>
            </a:r>
            <a:r>
              <a:rPr sz="2400" b="1" spc="-5" dirty="0">
                <a:solidFill>
                  <a:srgbClr val="FFFFCC"/>
                </a:solidFill>
                <a:latin typeface="Tahoma"/>
                <a:cs typeface="Tahoma"/>
              </a:rPr>
              <a:t>Chief</a:t>
            </a:r>
            <a:r>
              <a:rPr sz="2400" b="1" spc="-5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2400" b="1" spc="-5" dirty="0">
                <a:solidFill>
                  <a:srgbClr val="FFFFCC"/>
                </a:solidFill>
                <a:latin typeface="Tahoma"/>
                <a:cs typeface="Tahoma"/>
              </a:rPr>
              <a:t>Engineer  January 16,</a:t>
            </a:r>
            <a:r>
              <a:rPr sz="2400" b="1" spc="-1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2400" b="1" spc="-5" dirty="0">
                <a:solidFill>
                  <a:srgbClr val="FFFFCC"/>
                </a:solidFill>
                <a:latin typeface="Tahoma"/>
                <a:cs typeface="Tahoma"/>
              </a:rPr>
              <a:t>2020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302508" y="1828800"/>
            <a:ext cx="2514600" cy="2514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287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Projects </a:t>
            </a:r>
            <a:r>
              <a:rPr dirty="0"/>
              <a:t>to be Awarded in</a:t>
            </a:r>
            <a:r>
              <a:rPr spc="-95" dirty="0"/>
              <a:t> </a:t>
            </a:r>
            <a:r>
              <a:rPr spc="-5" dirty="0"/>
              <a:t>2020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7244" y="5165940"/>
            <a:ext cx="6245860" cy="904240"/>
          </a:xfrm>
          <a:prstGeom prst="rect">
            <a:avLst/>
          </a:prstGeom>
        </p:spPr>
        <p:txBody>
          <a:bodyPr vert="horz" wrap="square" lIns="0" tIns="6222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89"/>
              </a:spcBef>
              <a:tabLst>
                <a:tab pos="2202815" algn="l"/>
              </a:tabLst>
            </a:pP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Parkway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–</a:t>
            </a:r>
            <a:r>
              <a:rPr sz="1600" spc="5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Bridge</a:t>
            </a:r>
            <a:r>
              <a:rPr sz="1600" spc="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Deck	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&amp;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Median Barrier Reconstruction MP</a:t>
            </a:r>
            <a:r>
              <a:rPr sz="1600" spc="10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FFFFCC"/>
                </a:solidFill>
                <a:latin typeface="Tahoma"/>
                <a:cs typeface="Tahoma"/>
              </a:rPr>
              <a:t>140-143</a:t>
            </a:r>
            <a:endParaRPr sz="1600">
              <a:latin typeface="Tahoma"/>
              <a:cs typeface="Tahoma"/>
            </a:endParaRPr>
          </a:p>
          <a:p>
            <a:pPr marL="12700" marR="3043555">
              <a:lnSpc>
                <a:spcPct val="120000"/>
              </a:lnSpc>
              <a:tabLst>
                <a:tab pos="2234565" algn="l"/>
              </a:tabLst>
            </a:pP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Estimated</a:t>
            </a:r>
            <a:r>
              <a:rPr sz="1600" spc="4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Project</a:t>
            </a:r>
            <a:r>
              <a:rPr sz="1600" spc="4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Cost:	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$43</a:t>
            </a:r>
            <a:r>
              <a:rPr sz="1600" spc="-5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Million 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March 2020</a:t>
            </a:r>
            <a:r>
              <a:rPr sz="1600" spc="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Award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282940" y="6402327"/>
            <a:ext cx="439686" cy="4015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09800" y="826008"/>
            <a:ext cx="4724400" cy="42702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205227" y="821436"/>
            <a:ext cx="4733925" cy="4279900"/>
          </a:xfrm>
          <a:custGeom>
            <a:avLst/>
            <a:gdLst/>
            <a:ahLst/>
            <a:cxnLst/>
            <a:rect l="l" t="t" r="r" b="b"/>
            <a:pathLst>
              <a:path w="4733925" h="4279900">
                <a:moveTo>
                  <a:pt x="0" y="4279392"/>
                </a:moveTo>
                <a:lnTo>
                  <a:pt x="4733544" y="4279392"/>
                </a:lnTo>
                <a:lnTo>
                  <a:pt x="4733544" y="0"/>
                </a:lnTo>
                <a:lnTo>
                  <a:pt x="0" y="0"/>
                </a:lnTo>
                <a:lnTo>
                  <a:pt x="0" y="4279392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1435">
              <a:lnSpc>
                <a:spcPts val="1655"/>
              </a:lnSpc>
            </a:pPr>
            <a:fld id="{81D60167-4931-47E6-BA6A-407CBD079E47}" type="slidenum">
              <a:rPr dirty="0"/>
              <a:t>10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287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Projects </a:t>
            </a:r>
            <a:r>
              <a:rPr dirty="0"/>
              <a:t>to be Awarded in</a:t>
            </a:r>
            <a:r>
              <a:rPr spc="-95" dirty="0"/>
              <a:t> </a:t>
            </a:r>
            <a:r>
              <a:rPr spc="-5" dirty="0"/>
              <a:t>2020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93444" y="5630367"/>
            <a:ext cx="7029450" cy="9036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0000"/>
              </a:lnSpc>
              <a:spcBef>
                <a:spcPts val="100"/>
              </a:spcBef>
              <a:tabLst>
                <a:tab pos="2234565" algn="l"/>
              </a:tabLst>
            </a:pP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Parkway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–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Superstructure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Replacement and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Widening of Passaic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River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Bridges  Estimated</a:t>
            </a:r>
            <a:r>
              <a:rPr sz="1600" spc="4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Project</a:t>
            </a:r>
            <a:r>
              <a:rPr sz="1600" spc="4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Cost:	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$76</a:t>
            </a:r>
            <a:r>
              <a:rPr sz="1600" spc="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Million</a:t>
            </a:r>
            <a:endParaRPr sz="16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84"/>
              </a:spcBef>
            </a:pP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May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2020</a:t>
            </a:r>
            <a:r>
              <a:rPr sz="1600" spc="2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Award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296656" y="6402327"/>
            <a:ext cx="425970" cy="4015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38200" y="978408"/>
            <a:ext cx="3413760" cy="15331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596384" y="960119"/>
            <a:ext cx="3412236" cy="153314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88136" y="2584704"/>
            <a:ext cx="6920483" cy="149961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62227" y="4174235"/>
            <a:ext cx="7019544" cy="135788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1435">
              <a:lnSpc>
                <a:spcPts val="1655"/>
              </a:lnSpc>
            </a:pPr>
            <a:fld id="{81D60167-4931-47E6-BA6A-407CBD079E47}" type="slidenum">
              <a:rPr dirty="0"/>
              <a:t>11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287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Projects </a:t>
            </a:r>
            <a:r>
              <a:rPr dirty="0"/>
              <a:t>to be Awarded in</a:t>
            </a:r>
            <a:r>
              <a:rPr spc="-95" dirty="0"/>
              <a:t> </a:t>
            </a:r>
            <a:r>
              <a:rPr spc="-5" dirty="0"/>
              <a:t>2020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7244" y="5165940"/>
            <a:ext cx="7301865" cy="904240"/>
          </a:xfrm>
          <a:prstGeom prst="rect">
            <a:avLst/>
          </a:prstGeom>
        </p:spPr>
        <p:txBody>
          <a:bodyPr vert="horz" wrap="square" lIns="0" tIns="6222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89"/>
              </a:spcBef>
            </a:pP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Deck Reconstruction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and Lengthening - Garden State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Parkway Str. </a:t>
            </a:r>
            <a:r>
              <a:rPr sz="1600" dirty="0">
                <a:solidFill>
                  <a:srgbClr val="FFFFCC"/>
                </a:solidFill>
                <a:latin typeface="Tahoma"/>
                <a:cs typeface="Tahoma"/>
              </a:rPr>
              <a:t>160.6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–</a:t>
            </a:r>
            <a:r>
              <a:rPr sz="1600" spc="21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FFFFCC"/>
                </a:solidFill>
                <a:latin typeface="Tahoma"/>
                <a:cs typeface="Tahoma"/>
              </a:rPr>
              <a:t>161.9</a:t>
            </a:r>
            <a:endParaRPr sz="1600">
              <a:latin typeface="Tahoma"/>
              <a:cs typeface="Tahoma"/>
            </a:endParaRPr>
          </a:p>
          <a:p>
            <a:pPr marL="12700" marR="4098925">
              <a:lnSpc>
                <a:spcPct val="120000"/>
              </a:lnSpc>
              <a:tabLst>
                <a:tab pos="2234565" algn="l"/>
              </a:tabLst>
            </a:pP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Estimated</a:t>
            </a:r>
            <a:r>
              <a:rPr sz="1600" spc="4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Project</a:t>
            </a:r>
            <a:r>
              <a:rPr sz="1600" spc="4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Cost:	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$43</a:t>
            </a:r>
            <a:r>
              <a:rPr sz="1600" spc="-5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Million  May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2020</a:t>
            </a:r>
            <a:r>
              <a:rPr sz="1600" spc="2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Award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282940" y="6402327"/>
            <a:ext cx="439686" cy="4015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219200" y="1298447"/>
            <a:ext cx="6705600" cy="3657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214627" y="1293875"/>
            <a:ext cx="6715125" cy="3667125"/>
          </a:xfrm>
          <a:custGeom>
            <a:avLst/>
            <a:gdLst/>
            <a:ahLst/>
            <a:cxnLst/>
            <a:rect l="l" t="t" r="r" b="b"/>
            <a:pathLst>
              <a:path w="6715125" h="3667125">
                <a:moveTo>
                  <a:pt x="0" y="3666744"/>
                </a:moveTo>
                <a:lnTo>
                  <a:pt x="6714744" y="3666744"/>
                </a:lnTo>
                <a:lnTo>
                  <a:pt x="6714744" y="0"/>
                </a:lnTo>
                <a:lnTo>
                  <a:pt x="0" y="0"/>
                </a:lnTo>
                <a:lnTo>
                  <a:pt x="0" y="3666744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1435">
              <a:lnSpc>
                <a:spcPts val="1655"/>
              </a:lnSpc>
            </a:pPr>
            <a:fld id="{81D60167-4931-47E6-BA6A-407CBD079E47}" type="slidenum">
              <a:rPr dirty="0"/>
              <a:t>12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287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Projects </a:t>
            </a:r>
            <a:r>
              <a:rPr dirty="0"/>
              <a:t>to be Awarded in</a:t>
            </a:r>
            <a:r>
              <a:rPr spc="-95" dirty="0"/>
              <a:t> </a:t>
            </a:r>
            <a:r>
              <a:rPr spc="-5" dirty="0"/>
              <a:t>2020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7244" y="5165940"/>
            <a:ext cx="4644390" cy="904240"/>
          </a:xfrm>
          <a:prstGeom prst="rect">
            <a:avLst/>
          </a:prstGeom>
        </p:spPr>
        <p:txBody>
          <a:bodyPr vert="horz" wrap="square" lIns="0" tIns="6222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89"/>
              </a:spcBef>
            </a:pP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Roadway Lighting Repairs -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Interchange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2, </a:t>
            </a:r>
            <a:r>
              <a:rPr sz="1600" dirty="0">
                <a:solidFill>
                  <a:srgbClr val="FFFFCC"/>
                </a:solidFill>
                <a:latin typeface="Tahoma"/>
                <a:cs typeface="Tahoma"/>
              </a:rPr>
              <a:t>3,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4 &amp;</a:t>
            </a:r>
            <a:r>
              <a:rPr sz="1600" spc="9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5</a:t>
            </a:r>
            <a:endParaRPr sz="1600">
              <a:latin typeface="Tahoma"/>
              <a:cs typeface="Tahoma"/>
            </a:endParaRPr>
          </a:p>
          <a:p>
            <a:pPr marL="12700" marR="1442085">
              <a:lnSpc>
                <a:spcPct val="120000"/>
              </a:lnSpc>
              <a:tabLst>
                <a:tab pos="2234565" algn="l"/>
              </a:tabLst>
            </a:pP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Estimated</a:t>
            </a:r>
            <a:r>
              <a:rPr sz="1600" spc="4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Project</a:t>
            </a:r>
            <a:r>
              <a:rPr sz="1600" spc="4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Cost:	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$12</a:t>
            </a:r>
            <a:r>
              <a:rPr sz="1600" spc="-5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Million 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March 2020</a:t>
            </a:r>
            <a:r>
              <a:rPr sz="1600" spc="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Award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282940" y="6402327"/>
            <a:ext cx="439686" cy="4015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234439" y="1208532"/>
            <a:ext cx="3208020" cy="35402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579620" y="1208532"/>
            <a:ext cx="3314700" cy="35402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1435">
              <a:lnSpc>
                <a:spcPts val="1655"/>
              </a:lnSpc>
            </a:pPr>
            <a:fld id="{81D60167-4931-47E6-BA6A-407CBD079E47}" type="slidenum">
              <a:rPr dirty="0"/>
              <a:t>13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287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Projects </a:t>
            </a:r>
            <a:r>
              <a:rPr dirty="0"/>
              <a:t>to be Awarded in</a:t>
            </a:r>
            <a:r>
              <a:rPr spc="-95" dirty="0"/>
              <a:t> </a:t>
            </a:r>
            <a:r>
              <a:rPr spc="-5" dirty="0"/>
              <a:t>2020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7244" y="5165940"/>
            <a:ext cx="7590790" cy="904240"/>
          </a:xfrm>
          <a:prstGeom prst="rect">
            <a:avLst/>
          </a:prstGeom>
        </p:spPr>
        <p:txBody>
          <a:bodyPr vert="horz" wrap="square" lIns="0" tIns="6222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89"/>
              </a:spcBef>
            </a:pP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Roadway Lighting Repairs -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Interchange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14 &amp;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Newark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Bay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Hudson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County</a:t>
            </a:r>
            <a:r>
              <a:rPr sz="1600" spc="22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Extension</a:t>
            </a:r>
            <a:endParaRPr sz="1600">
              <a:latin typeface="Tahoma"/>
              <a:cs typeface="Tahoma"/>
            </a:endParaRPr>
          </a:p>
          <a:p>
            <a:pPr marL="12700" marR="4387850">
              <a:lnSpc>
                <a:spcPct val="120000"/>
              </a:lnSpc>
              <a:tabLst>
                <a:tab pos="2234565" algn="l"/>
              </a:tabLst>
            </a:pP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Estimated</a:t>
            </a:r>
            <a:r>
              <a:rPr sz="1600" spc="4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Project</a:t>
            </a:r>
            <a:r>
              <a:rPr sz="1600" spc="4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Cost:	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$16</a:t>
            </a:r>
            <a:r>
              <a:rPr sz="1600" spc="-5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Million 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October 2020</a:t>
            </a:r>
            <a:r>
              <a:rPr sz="1600" spc="3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Award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282940" y="6402327"/>
            <a:ext cx="439686" cy="4015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295400" y="1025652"/>
            <a:ext cx="6583680" cy="39029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290827" y="1021080"/>
            <a:ext cx="6593205" cy="3912235"/>
          </a:xfrm>
          <a:custGeom>
            <a:avLst/>
            <a:gdLst/>
            <a:ahLst/>
            <a:cxnLst/>
            <a:rect l="l" t="t" r="r" b="b"/>
            <a:pathLst>
              <a:path w="6593205" h="3912235">
                <a:moveTo>
                  <a:pt x="0" y="3912108"/>
                </a:moveTo>
                <a:lnTo>
                  <a:pt x="6592824" y="3912108"/>
                </a:lnTo>
                <a:lnTo>
                  <a:pt x="6592824" y="0"/>
                </a:lnTo>
                <a:lnTo>
                  <a:pt x="0" y="0"/>
                </a:lnTo>
                <a:lnTo>
                  <a:pt x="0" y="3912108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1435">
              <a:lnSpc>
                <a:spcPts val="1655"/>
              </a:lnSpc>
            </a:pPr>
            <a:fld id="{81D60167-4931-47E6-BA6A-407CBD079E47}" type="slidenum">
              <a:rPr dirty="0"/>
              <a:t>14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287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Projects </a:t>
            </a:r>
            <a:r>
              <a:rPr dirty="0"/>
              <a:t>to be Awarded in</a:t>
            </a:r>
            <a:r>
              <a:rPr spc="-95" dirty="0"/>
              <a:t> </a:t>
            </a:r>
            <a:r>
              <a:rPr spc="-5" dirty="0"/>
              <a:t>2020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7244" y="5165940"/>
            <a:ext cx="6122035" cy="904240"/>
          </a:xfrm>
          <a:prstGeom prst="rect">
            <a:avLst/>
          </a:prstGeom>
        </p:spPr>
        <p:txBody>
          <a:bodyPr vert="horz" wrap="square" lIns="0" tIns="6222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89"/>
              </a:spcBef>
            </a:pP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Parkway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– Rehabilitation of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Concrete Median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Barrier,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MP </a:t>
            </a:r>
            <a:r>
              <a:rPr sz="1600" dirty="0">
                <a:solidFill>
                  <a:srgbClr val="FFFFCC"/>
                </a:solidFill>
                <a:latin typeface="Tahoma"/>
                <a:cs typeface="Tahoma"/>
              </a:rPr>
              <a:t>129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to</a:t>
            </a:r>
            <a:r>
              <a:rPr sz="1600" spc="18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dirty="0">
                <a:solidFill>
                  <a:srgbClr val="FFFFCC"/>
                </a:solidFill>
                <a:latin typeface="Tahoma"/>
                <a:cs typeface="Tahoma"/>
              </a:rPr>
              <a:t>140</a:t>
            </a:r>
            <a:endParaRPr sz="1600">
              <a:latin typeface="Tahoma"/>
              <a:cs typeface="Tahoma"/>
            </a:endParaRPr>
          </a:p>
          <a:p>
            <a:pPr marL="12700" marR="2919730">
              <a:lnSpc>
                <a:spcPct val="120000"/>
              </a:lnSpc>
              <a:tabLst>
                <a:tab pos="2234565" algn="l"/>
              </a:tabLst>
            </a:pP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Estimated</a:t>
            </a:r>
            <a:r>
              <a:rPr sz="1600" spc="4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Project</a:t>
            </a:r>
            <a:r>
              <a:rPr sz="1600" spc="4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Cost:	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$25</a:t>
            </a:r>
            <a:r>
              <a:rPr sz="1600" spc="-5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Million 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March 2020</a:t>
            </a:r>
            <a:r>
              <a:rPr sz="1600" spc="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Award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282940" y="6402327"/>
            <a:ext cx="439686" cy="4015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1447800"/>
            <a:ext cx="3962400" cy="31714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52627" y="1443227"/>
            <a:ext cx="3971925" cy="3180715"/>
          </a:xfrm>
          <a:custGeom>
            <a:avLst/>
            <a:gdLst/>
            <a:ahLst/>
            <a:cxnLst/>
            <a:rect l="l" t="t" r="r" b="b"/>
            <a:pathLst>
              <a:path w="3971925" h="3180715">
                <a:moveTo>
                  <a:pt x="0" y="3180588"/>
                </a:moveTo>
                <a:lnTo>
                  <a:pt x="3971544" y="3180588"/>
                </a:lnTo>
                <a:lnTo>
                  <a:pt x="3971544" y="0"/>
                </a:lnTo>
                <a:lnTo>
                  <a:pt x="0" y="0"/>
                </a:lnTo>
                <a:lnTo>
                  <a:pt x="0" y="3180588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800600" y="1447812"/>
            <a:ext cx="3962335" cy="317143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796028" y="1443227"/>
            <a:ext cx="3971925" cy="3180715"/>
          </a:xfrm>
          <a:custGeom>
            <a:avLst/>
            <a:gdLst/>
            <a:ahLst/>
            <a:cxnLst/>
            <a:rect l="l" t="t" r="r" b="b"/>
            <a:pathLst>
              <a:path w="3971925" h="3180715">
                <a:moveTo>
                  <a:pt x="0" y="3180588"/>
                </a:moveTo>
                <a:lnTo>
                  <a:pt x="3971544" y="3180588"/>
                </a:lnTo>
                <a:lnTo>
                  <a:pt x="3971544" y="0"/>
                </a:lnTo>
                <a:lnTo>
                  <a:pt x="0" y="0"/>
                </a:lnTo>
                <a:lnTo>
                  <a:pt x="0" y="3180588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1435">
              <a:lnSpc>
                <a:spcPts val="1655"/>
              </a:lnSpc>
            </a:pPr>
            <a:fld id="{81D60167-4931-47E6-BA6A-407CBD079E47}" type="slidenum">
              <a:rPr dirty="0"/>
              <a:t>15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287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Projects </a:t>
            </a:r>
            <a:r>
              <a:rPr dirty="0"/>
              <a:t>to be Awarded in</a:t>
            </a:r>
            <a:r>
              <a:rPr spc="-95" dirty="0"/>
              <a:t> </a:t>
            </a:r>
            <a:r>
              <a:rPr spc="-5" dirty="0"/>
              <a:t>2020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2140" y="5165940"/>
            <a:ext cx="7654925" cy="904240"/>
          </a:xfrm>
          <a:prstGeom prst="rect">
            <a:avLst/>
          </a:prstGeom>
        </p:spPr>
        <p:txBody>
          <a:bodyPr vert="horz" wrap="square" lIns="0" tIns="6222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89"/>
              </a:spcBef>
            </a:pP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Turnpike &amp;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Parkway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–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Installation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of Hybrid Changeable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Message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Signs (2</a:t>
            </a:r>
            <a:r>
              <a:rPr sz="1600" spc="24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Contracts)</a:t>
            </a:r>
            <a:endParaRPr sz="1600">
              <a:latin typeface="Tahoma"/>
              <a:cs typeface="Tahoma"/>
            </a:endParaRPr>
          </a:p>
          <a:p>
            <a:pPr marL="12700" marR="4451985">
              <a:lnSpc>
                <a:spcPct val="120000"/>
              </a:lnSpc>
              <a:tabLst>
                <a:tab pos="2234565" algn="l"/>
              </a:tabLst>
            </a:pP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Estimated</a:t>
            </a:r>
            <a:r>
              <a:rPr sz="1600" spc="4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Project</a:t>
            </a:r>
            <a:r>
              <a:rPr sz="1600" spc="4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Cost:	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$60</a:t>
            </a:r>
            <a:r>
              <a:rPr sz="1600" spc="-5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Million  April/October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2020</a:t>
            </a:r>
            <a:r>
              <a:rPr sz="1600" spc="4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Award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282940" y="6402327"/>
            <a:ext cx="439686" cy="4015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1556003"/>
            <a:ext cx="3867912" cy="29001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52627" y="1551432"/>
            <a:ext cx="3877310" cy="2909570"/>
          </a:xfrm>
          <a:custGeom>
            <a:avLst/>
            <a:gdLst/>
            <a:ahLst/>
            <a:cxnLst/>
            <a:rect l="l" t="t" r="r" b="b"/>
            <a:pathLst>
              <a:path w="3877310" h="2909570">
                <a:moveTo>
                  <a:pt x="0" y="2909316"/>
                </a:moveTo>
                <a:lnTo>
                  <a:pt x="3877055" y="2909316"/>
                </a:lnTo>
                <a:lnTo>
                  <a:pt x="3877055" y="0"/>
                </a:lnTo>
                <a:lnTo>
                  <a:pt x="0" y="0"/>
                </a:lnTo>
                <a:lnTo>
                  <a:pt x="0" y="2909316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820411" y="1556003"/>
            <a:ext cx="3866388" cy="29001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815840" y="1551432"/>
            <a:ext cx="3876040" cy="2909570"/>
          </a:xfrm>
          <a:custGeom>
            <a:avLst/>
            <a:gdLst/>
            <a:ahLst/>
            <a:cxnLst/>
            <a:rect l="l" t="t" r="r" b="b"/>
            <a:pathLst>
              <a:path w="3876040" h="2909570">
                <a:moveTo>
                  <a:pt x="0" y="2909316"/>
                </a:moveTo>
                <a:lnTo>
                  <a:pt x="3875532" y="2909316"/>
                </a:lnTo>
                <a:lnTo>
                  <a:pt x="3875532" y="0"/>
                </a:lnTo>
                <a:lnTo>
                  <a:pt x="0" y="0"/>
                </a:lnTo>
                <a:lnTo>
                  <a:pt x="0" y="2909316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1435">
              <a:lnSpc>
                <a:spcPts val="1655"/>
              </a:lnSpc>
            </a:pPr>
            <a:fld id="{81D60167-4931-47E6-BA6A-407CBD079E47}" type="slidenum">
              <a:rPr dirty="0"/>
              <a:t>16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287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Projects </a:t>
            </a:r>
            <a:r>
              <a:rPr dirty="0"/>
              <a:t>to be Awarded in</a:t>
            </a:r>
            <a:r>
              <a:rPr spc="-95" dirty="0"/>
              <a:t> </a:t>
            </a:r>
            <a:r>
              <a:rPr spc="-5" dirty="0"/>
              <a:t>2020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7244" y="5392392"/>
            <a:ext cx="6545580" cy="90360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Parkway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–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Shoulder Widening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of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the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Garden State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Parkway, MP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30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to</a:t>
            </a:r>
            <a:r>
              <a:rPr sz="1600" spc="24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35</a:t>
            </a:r>
            <a:endParaRPr sz="16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85"/>
              </a:spcBef>
              <a:tabLst>
                <a:tab pos="2235835" algn="l"/>
              </a:tabLst>
            </a:pP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Estimated</a:t>
            </a:r>
            <a:r>
              <a:rPr sz="1600" spc="3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Project</a:t>
            </a:r>
            <a:r>
              <a:rPr sz="1600" spc="4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Cost:	</a:t>
            </a:r>
            <a:r>
              <a:rPr sz="1600" dirty="0">
                <a:solidFill>
                  <a:srgbClr val="FFFFCC"/>
                </a:solidFill>
                <a:latin typeface="Tahoma"/>
                <a:cs typeface="Tahoma"/>
              </a:rPr>
              <a:t>$80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Million</a:t>
            </a:r>
            <a:endParaRPr sz="16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April </a:t>
            </a:r>
            <a:r>
              <a:rPr sz="1600" dirty="0">
                <a:solidFill>
                  <a:srgbClr val="FFFFCC"/>
                </a:solidFill>
                <a:latin typeface="Tahoma"/>
                <a:cs typeface="Tahoma"/>
              </a:rPr>
              <a:t>2020</a:t>
            </a:r>
            <a:r>
              <a:rPr sz="1600" spc="-2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Award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282940" y="6402327"/>
            <a:ext cx="439686" cy="4015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5800" y="1371600"/>
            <a:ext cx="7467600" cy="35951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1435">
              <a:lnSpc>
                <a:spcPts val="1655"/>
              </a:lnSpc>
            </a:pPr>
            <a:fld id="{81D60167-4931-47E6-BA6A-407CBD079E47}" type="slidenum">
              <a:rPr dirty="0"/>
              <a:t>17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65575" y="5970523"/>
            <a:ext cx="159639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0" spc="-10" dirty="0">
                <a:latin typeface="Arial"/>
                <a:cs typeface="Arial"/>
                <a:hlinkClick r:id="rId2"/>
              </a:rPr>
              <a:t>www.njta.com</a:t>
            </a:r>
            <a:endParaRPr sz="20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781800" y="3733800"/>
            <a:ext cx="1371600" cy="1371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43000" y="3657600"/>
            <a:ext cx="1447800" cy="1524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415284" y="1371600"/>
            <a:ext cx="2514600" cy="25146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282940" y="6402327"/>
            <a:ext cx="439686" cy="40156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1435">
              <a:lnSpc>
                <a:spcPts val="1655"/>
              </a:lnSpc>
            </a:pPr>
            <a:fld id="{81D60167-4931-47E6-BA6A-407CBD079E47}" type="slidenum">
              <a:rPr dirty="0"/>
              <a:t>18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76300" y="379475"/>
            <a:ext cx="7640574" cy="7901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85799" y="480822"/>
            <a:ext cx="7087234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/>
              <a:t>New </a:t>
            </a:r>
            <a:r>
              <a:rPr sz="2800" spc="-10" dirty="0"/>
              <a:t>Jersey Turnpike </a:t>
            </a:r>
            <a:r>
              <a:rPr sz="2800" spc="-5" dirty="0"/>
              <a:t>Authority</a:t>
            </a:r>
            <a:r>
              <a:rPr sz="2800" spc="45" dirty="0"/>
              <a:t> </a:t>
            </a:r>
            <a:r>
              <a:rPr sz="2800" spc="-10" dirty="0"/>
              <a:t>Funding</a:t>
            </a:r>
            <a:endParaRPr sz="2800"/>
          </a:p>
        </p:txBody>
      </p:sp>
      <p:sp>
        <p:nvSpPr>
          <p:cNvPr id="4" name="object 4"/>
          <p:cNvSpPr/>
          <p:nvPr/>
        </p:nvSpPr>
        <p:spPr>
          <a:xfrm>
            <a:off x="8881871" y="6630923"/>
            <a:ext cx="262126" cy="2270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53618" y="1988947"/>
            <a:ext cx="624268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2000" spc="-5" dirty="0">
                <a:solidFill>
                  <a:srgbClr val="FFFFCC"/>
                </a:solidFill>
                <a:latin typeface="Tahoma"/>
                <a:cs typeface="Tahoma"/>
              </a:rPr>
              <a:t>Capital </a:t>
            </a:r>
            <a:r>
              <a:rPr sz="2000" dirty="0">
                <a:solidFill>
                  <a:srgbClr val="FFFFCC"/>
                </a:solidFill>
                <a:latin typeface="Tahoma"/>
                <a:cs typeface="Tahoma"/>
              </a:rPr>
              <a:t>Budget – </a:t>
            </a:r>
            <a:r>
              <a:rPr sz="2000" spc="-5" dirty="0">
                <a:solidFill>
                  <a:srgbClr val="FFFFCC"/>
                </a:solidFill>
                <a:latin typeface="Tahoma"/>
                <a:cs typeface="Tahoma"/>
              </a:rPr>
              <a:t>2019 Capital </a:t>
            </a:r>
            <a:r>
              <a:rPr sz="2000" spc="-10" dirty="0">
                <a:solidFill>
                  <a:srgbClr val="FFFFCC"/>
                </a:solidFill>
                <a:latin typeface="Tahoma"/>
                <a:cs typeface="Tahoma"/>
              </a:rPr>
              <a:t>Improvement</a:t>
            </a:r>
            <a:r>
              <a:rPr sz="2000" spc="1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FFFFCC"/>
                </a:solidFill>
                <a:latin typeface="Tahoma"/>
                <a:cs typeface="Tahoma"/>
              </a:rPr>
              <a:t>Program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958071" y="6690893"/>
            <a:ext cx="175895" cy="224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sz="1400" dirty="0">
                <a:solidFill>
                  <a:srgbClr val="FFFFFF"/>
                </a:solidFill>
                <a:latin typeface="Arial"/>
                <a:cs typeface="Arial"/>
              </a:rPr>
              <a:t>2</a:t>
            </a:fld>
            <a:endParaRPr sz="1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034530" y="1988947"/>
            <a:ext cx="136652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5" dirty="0">
                <a:solidFill>
                  <a:srgbClr val="FFFFCC"/>
                </a:solidFill>
                <a:latin typeface="Tahoma"/>
                <a:cs typeface="Tahoma"/>
              </a:rPr>
              <a:t>$500</a:t>
            </a:r>
            <a:r>
              <a:rPr sz="2000" spc="-9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FFFFCC"/>
                </a:solidFill>
                <a:latin typeface="Tahoma"/>
                <a:cs typeface="Tahoma"/>
              </a:rPr>
              <a:t>Million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53618" y="2598242"/>
            <a:ext cx="451485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2000" dirty="0">
                <a:solidFill>
                  <a:srgbClr val="FFFFCC"/>
                </a:solidFill>
                <a:latin typeface="Tahoma"/>
                <a:cs typeface="Tahoma"/>
              </a:rPr>
              <a:t>Maintenance </a:t>
            </a:r>
            <a:r>
              <a:rPr sz="2000" spc="-10" dirty="0">
                <a:solidFill>
                  <a:srgbClr val="FFFFCC"/>
                </a:solidFill>
                <a:latin typeface="Tahoma"/>
                <a:cs typeface="Tahoma"/>
              </a:rPr>
              <a:t>Reserve </a:t>
            </a:r>
            <a:r>
              <a:rPr sz="2000" spc="-5" dirty="0">
                <a:solidFill>
                  <a:srgbClr val="FFFFCC"/>
                </a:solidFill>
                <a:latin typeface="Tahoma"/>
                <a:cs typeface="Tahoma"/>
              </a:rPr>
              <a:t>Funding </a:t>
            </a:r>
            <a:r>
              <a:rPr sz="2000" dirty="0">
                <a:solidFill>
                  <a:srgbClr val="FFFFCC"/>
                </a:solidFill>
                <a:latin typeface="Tahoma"/>
                <a:cs typeface="Tahoma"/>
              </a:rPr>
              <a:t>–</a:t>
            </a:r>
            <a:r>
              <a:rPr sz="2000" spc="-9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2000" spc="-5" dirty="0">
                <a:solidFill>
                  <a:srgbClr val="FFFFCC"/>
                </a:solidFill>
                <a:latin typeface="Tahoma"/>
                <a:cs typeface="Tahoma"/>
              </a:rPr>
              <a:t>2020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034530" y="2598242"/>
            <a:ext cx="136779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FFFFCC"/>
                </a:solidFill>
                <a:latin typeface="Tahoma"/>
                <a:cs typeface="Tahoma"/>
              </a:rPr>
              <a:t>$225</a:t>
            </a:r>
            <a:r>
              <a:rPr sz="2000" spc="-9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FFFFCC"/>
                </a:solidFill>
                <a:latin typeface="Tahoma"/>
                <a:cs typeface="Tahoma"/>
              </a:rPr>
              <a:t>Million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53618" y="3208401"/>
            <a:ext cx="439547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2000" spc="-5" dirty="0">
                <a:solidFill>
                  <a:srgbClr val="FFFFCC"/>
                </a:solidFill>
                <a:latin typeface="Tahoma"/>
                <a:cs typeface="Tahoma"/>
              </a:rPr>
              <a:t>Supplemental Capital </a:t>
            </a:r>
            <a:r>
              <a:rPr sz="2000" dirty="0">
                <a:solidFill>
                  <a:srgbClr val="FFFFCC"/>
                </a:solidFill>
                <a:latin typeface="Tahoma"/>
                <a:cs typeface="Tahoma"/>
              </a:rPr>
              <a:t>Budget –</a:t>
            </a:r>
            <a:r>
              <a:rPr sz="2000" spc="-5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2000" spc="-5" dirty="0">
                <a:solidFill>
                  <a:srgbClr val="FFFFCC"/>
                </a:solidFill>
                <a:latin typeface="Tahoma"/>
                <a:cs typeface="Tahoma"/>
              </a:rPr>
              <a:t>2020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034530" y="3208401"/>
            <a:ext cx="136652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5" dirty="0">
                <a:solidFill>
                  <a:srgbClr val="FFFFCC"/>
                </a:solidFill>
                <a:latin typeface="Tahoma"/>
                <a:cs typeface="Tahoma"/>
              </a:rPr>
              <a:t>$135</a:t>
            </a:r>
            <a:r>
              <a:rPr sz="2000" spc="-9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FFFFCC"/>
                </a:solidFill>
                <a:latin typeface="Tahoma"/>
                <a:cs typeface="Tahoma"/>
              </a:rPr>
              <a:t>Million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53618" y="3817696"/>
            <a:ext cx="3764279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2000" spc="-5" dirty="0">
                <a:solidFill>
                  <a:srgbClr val="FFFFCC"/>
                </a:solidFill>
                <a:latin typeface="Tahoma"/>
                <a:cs typeface="Tahoma"/>
              </a:rPr>
              <a:t>Special Project </a:t>
            </a:r>
            <a:r>
              <a:rPr sz="2000" spc="-10" dirty="0">
                <a:solidFill>
                  <a:srgbClr val="FFFFCC"/>
                </a:solidFill>
                <a:latin typeface="Tahoma"/>
                <a:cs typeface="Tahoma"/>
              </a:rPr>
              <a:t>Reserve </a:t>
            </a:r>
            <a:r>
              <a:rPr sz="2000" dirty="0">
                <a:solidFill>
                  <a:srgbClr val="FFFFCC"/>
                </a:solidFill>
                <a:latin typeface="Tahoma"/>
                <a:cs typeface="Tahoma"/>
              </a:rPr>
              <a:t>–</a:t>
            </a:r>
            <a:r>
              <a:rPr sz="2000" spc="-5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2000" spc="-5" dirty="0">
                <a:solidFill>
                  <a:srgbClr val="FFFFCC"/>
                </a:solidFill>
                <a:latin typeface="Tahoma"/>
                <a:cs typeface="Tahoma"/>
              </a:rPr>
              <a:t>2020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113778" y="3817696"/>
            <a:ext cx="1228725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FFFFCC"/>
                </a:solidFill>
                <a:latin typeface="Tahoma"/>
                <a:cs typeface="Tahoma"/>
              </a:rPr>
              <a:t>$36</a:t>
            </a:r>
            <a:r>
              <a:rPr sz="2000" spc="-10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FFFFCC"/>
                </a:solidFill>
                <a:latin typeface="Tahoma"/>
                <a:cs typeface="Tahoma"/>
              </a:rPr>
              <a:t>Million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68779" y="379475"/>
            <a:ext cx="5951982" cy="7901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878329" y="480822"/>
            <a:ext cx="540004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Maintenance Reserve</a:t>
            </a:r>
            <a:r>
              <a:rPr sz="2800" spc="30" dirty="0"/>
              <a:t> </a:t>
            </a:r>
            <a:r>
              <a:rPr sz="2800" spc="-10" dirty="0"/>
              <a:t>Funding</a:t>
            </a:r>
            <a:endParaRPr sz="2800"/>
          </a:p>
        </p:txBody>
      </p:sp>
      <p:sp>
        <p:nvSpPr>
          <p:cNvPr id="4" name="object 4"/>
          <p:cNvSpPr/>
          <p:nvPr/>
        </p:nvSpPr>
        <p:spPr>
          <a:xfrm>
            <a:off x="8881871" y="6630923"/>
            <a:ext cx="262126" cy="2270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823967" y="2087190"/>
            <a:ext cx="6063889" cy="33575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810402" y="5418451"/>
            <a:ext cx="45720" cy="0"/>
          </a:xfrm>
          <a:custGeom>
            <a:avLst/>
            <a:gdLst/>
            <a:ahLst/>
            <a:cxnLst/>
            <a:rect l="l" t="t" r="r" b="b"/>
            <a:pathLst>
              <a:path w="45719">
                <a:moveTo>
                  <a:pt x="45218" y="0"/>
                </a:moveTo>
                <a:lnTo>
                  <a:pt x="0" y="0"/>
                </a:lnTo>
              </a:path>
            </a:pathLst>
          </a:custGeom>
          <a:ln w="87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810402" y="5102401"/>
            <a:ext cx="45720" cy="0"/>
          </a:xfrm>
          <a:custGeom>
            <a:avLst/>
            <a:gdLst/>
            <a:ahLst/>
            <a:cxnLst/>
            <a:rect l="l" t="t" r="r" b="b"/>
            <a:pathLst>
              <a:path w="45719">
                <a:moveTo>
                  <a:pt x="45218" y="0"/>
                </a:moveTo>
                <a:lnTo>
                  <a:pt x="0" y="0"/>
                </a:lnTo>
              </a:path>
            </a:pathLst>
          </a:custGeom>
          <a:ln w="87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810402" y="4786397"/>
            <a:ext cx="45720" cy="0"/>
          </a:xfrm>
          <a:custGeom>
            <a:avLst/>
            <a:gdLst/>
            <a:ahLst/>
            <a:cxnLst/>
            <a:rect l="l" t="t" r="r" b="b"/>
            <a:pathLst>
              <a:path w="45719">
                <a:moveTo>
                  <a:pt x="45218" y="0"/>
                </a:moveTo>
                <a:lnTo>
                  <a:pt x="0" y="0"/>
                </a:lnTo>
              </a:path>
            </a:pathLst>
          </a:custGeom>
          <a:ln w="87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810402" y="4479172"/>
            <a:ext cx="45720" cy="0"/>
          </a:xfrm>
          <a:custGeom>
            <a:avLst/>
            <a:gdLst/>
            <a:ahLst/>
            <a:cxnLst/>
            <a:rect l="l" t="t" r="r" b="b"/>
            <a:pathLst>
              <a:path w="45719">
                <a:moveTo>
                  <a:pt x="45218" y="0"/>
                </a:moveTo>
                <a:lnTo>
                  <a:pt x="0" y="0"/>
                </a:lnTo>
              </a:path>
            </a:pathLst>
          </a:custGeom>
          <a:ln w="87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810402" y="4163168"/>
            <a:ext cx="45720" cy="0"/>
          </a:xfrm>
          <a:custGeom>
            <a:avLst/>
            <a:gdLst/>
            <a:ahLst/>
            <a:cxnLst/>
            <a:rect l="l" t="t" r="r" b="b"/>
            <a:pathLst>
              <a:path w="45719">
                <a:moveTo>
                  <a:pt x="45218" y="0"/>
                </a:moveTo>
                <a:lnTo>
                  <a:pt x="0" y="0"/>
                </a:lnTo>
              </a:path>
            </a:pathLst>
          </a:custGeom>
          <a:ln w="87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810402" y="3847165"/>
            <a:ext cx="45720" cy="0"/>
          </a:xfrm>
          <a:custGeom>
            <a:avLst/>
            <a:gdLst/>
            <a:ahLst/>
            <a:cxnLst/>
            <a:rect l="l" t="t" r="r" b="b"/>
            <a:pathLst>
              <a:path w="45719">
                <a:moveTo>
                  <a:pt x="45218" y="0"/>
                </a:moveTo>
                <a:lnTo>
                  <a:pt x="0" y="0"/>
                </a:lnTo>
              </a:path>
            </a:pathLst>
          </a:custGeom>
          <a:ln w="87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810402" y="3531161"/>
            <a:ext cx="45720" cy="0"/>
          </a:xfrm>
          <a:custGeom>
            <a:avLst/>
            <a:gdLst/>
            <a:ahLst/>
            <a:cxnLst/>
            <a:rect l="l" t="t" r="r" b="b"/>
            <a:pathLst>
              <a:path w="45719">
                <a:moveTo>
                  <a:pt x="45218" y="0"/>
                </a:moveTo>
                <a:lnTo>
                  <a:pt x="0" y="0"/>
                </a:lnTo>
              </a:path>
            </a:pathLst>
          </a:custGeom>
          <a:ln w="87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810402" y="3215158"/>
            <a:ext cx="45720" cy="0"/>
          </a:xfrm>
          <a:custGeom>
            <a:avLst/>
            <a:gdLst/>
            <a:ahLst/>
            <a:cxnLst/>
            <a:rect l="l" t="t" r="r" b="b"/>
            <a:pathLst>
              <a:path w="45719">
                <a:moveTo>
                  <a:pt x="45218" y="0"/>
                </a:moveTo>
                <a:lnTo>
                  <a:pt x="0" y="0"/>
                </a:lnTo>
              </a:path>
            </a:pathLst>
          </a:custGeom>
          <a:ln w="87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810402" y="2899155"/>
            <a:ext cx="45720" cy="0"/>
          </a:xfrm>
          <a:custGeom>
            <a:avLst/>
            <a:gdLst/>
            <a:ahLst/>
            <a:cxnLst/>
            <a:rect l="l" t="t" r="r" b="b"/>
            <a:pathLst>
              <a:path w="45719">
                <a:moveTo>
                  <a:pt x="45218" y="0"/>
                </a:moveTo>
                <a:lnTo>
                  <a:pt x="0" y="0"/>
                </a:lnTo>
              </a:path>
            </a:pathLst>
          </a:custGeom>
          <a:ln w="87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810402" y="2583151"/>
            <a:ext cx="45720" cy="0"/>
          </a:xfrm>
          <a:custGeom>
            <a:avLst/>
            <a:gdLst/>
            <a:ahLst/>
            <a:cxnLst/>
            <a:rect l="l" t="t" r="r" b="b"/>
            <a:pathLst>
              <a:path w="45719">
                <a:moveTo>
                  <a:pt x="45218" y="0"/>
                </a:moveTo>
                <a:lnTo>
                  <a:pt x="0" y="0"/>
                </a:lnTo>
              </a:path>
            </a:pathLst>
          </a:custGeom>
          <a:ln w="87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810402" y="2267148"/>
            <a:ext cx="45720" cy="0"/>
          </a:xfrm>
          <a:custGeom>
            <a:avLst/>
            <a:gdLst/>
            <a:ahLst/>
            <a:cxnLst/>
            <a:rect l="l" t="t" r="r" b="b"/>
            <a:pathLst>
              <a:path w="45719">
                <a:moveTo>
                  <a:pt x="45218" y="0"/>
                </a:moveTo>
                <a:lnTo>
                  <a:pt x="0" y="0"/>
                </a:lnTo>
              </a:path>
            </a:pathLst>
          </a:custGeom>
          <a:ln w="87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912018" y="2172579"/>
            <a:ext cx="845819" cy="334454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40"/>
              </a:spcBef>
            </a:pPr>
            <a:r>
              <a:rPr sz="1000" b="1" spc="10" dirty="0">
                <a:solidFill>
                  <a:srgbClr val="FFE699"/>
                </a:solidFill>
                <a:latin typeface="Arial"/>
                <a:cs typeface="Arial"/>
              </a:rPr>
              <a:t>$20</a:t>
            </a:r>
            <a:r>
              <a:rPr sz="1000" b="1" spc="80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r>
              <a:rPr sz="1000" b="1" dirty="0">
                <a:solidFill>
                  <a:srgbClr val="FFE699"/>
                </a:solidFill>
                <a:latin typeface="Arial"/>
                <a:cs typeface="Arial"/>
              </a:rPr>
              <a:t>,</a:t>
            </a:r>
            <a:r>
              <a:rPr sz="1000" b="1" spc="10" dirty="0">
                <a:solidFill>
                  <a:srgbClr val="FFE699"/>
                </a:solidFill>
                <a:latin typeface="Arial"/>
                <a:cs typeface="Arial"/>
              </a:rPr>
              <a:t>000</a:t>
            </a:r>
            <a:r>
              <a:rPr sz="1000" b="1" dirty="0">
                <a:solidFill>
                  <a:srgbClr val="FFE699"/>
                </a:solidFill>
                <a:latin typeface="Arial"/>
                <a:cs typeface="Arial"/>
              </a:rPr>
              <a:t>,</a:t>
            </a:r>
            <a:r>
              <a:rPr sz="1000" b="1" spc="10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r>
              <a:rPr sz="1000" b="1" spc="80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r>
              <a:rPr sz="1000" b="1" spc="35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050"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  <a:spcBef>
                <a:spcPts val="5"/>
              </a:spcBef>
            </a:pPr>
            <a:r>
              <a:rPr sz="1050" b="1" spc="-15" dirty="0">
                <a:solidFill>
                  <a:srgbClr val="FFE699"/>
                </a:solidFill>
                <a:latin typeface="Arial"/>
                <a:cs typeface="Arial"/>
              </a:rPr>
              <a:t>$18</a:t>
            </a:r>
            <a:r>
              <a:rPr sz="1050" b="1" spc="55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r>
              <a:rPr sz="1050" b="1" spc="-10" dirty="0">
                <a:solidFill>
                  <a:srgbClr val="FFE699"/>
                </a:solidFill>
                <a:latin typeface="Arial"/>
                <a:cs typeface="Arial"/>
              </a:rPr>
              <a:t>,</a:t>
            </a:r>
            <a:r>
              <a:rPr sz="1050" b="1" spc="-15" dirty="0">
                <a:solidFill>
                  <a:srgbClr val="FFE699"/>
                </a:solidFill>
                <a:latin typeface="Arial"/>
                <a:cs typeface="Arial"/>
              </a:rPr>
              <a:t>000</a:t>
            </a:r>
            <a:r>
              <a:rPr sz="1050" b="1" spc="-10" dirty="0">
                <a:solidFill>
                  <a:srgbClr val="FFE699"/>
                </a:solidFill>
                <a:latin typeface="Arial"/>
                <a:cs typeface="Arial"/>
              </a:rPr>
              <a:t>,</a:t>
            </a:r>
            <a:r>
              <a:rPr sz="1050" b="1" spc="-15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r>
              <a:rPr sz="1050" b="1" spc="55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r>
              <a:rPr sz="1050" b="1" spc="10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</a:pPr>
            <a:r>
              <a:rPr sz="1050" b="1" spc="-15" dirty="0">
                <a:solidFill>
                  <a:srgbClr val="FFE699"/>
                </a:solidFill>
                <a:latin typeface="Arial"/>
                <a:cs typeface="Arial"/>
              </a:rPr>
              <a:t>$16</a:t>
            </a:r>
            <a:r>
              <a:rPr sz="1050" b="1" spc="55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r>
              <a:rPr sz="1050" b="1" spc="-10" dirty="0">
                <a:solidFill>
                  <a:srgbClr val="FFE699"/>
                </a:solidFill>
                <a:latin typeface="Arial"/>
                <a:cs typeface="Arial"/>
              </a:rPr>
              <a:t>,</a:t>
            </a:r>
            <a:r>
              <a:rPr sz="1050" b="1" spc="-15" dirty="0">
                <a:solidFill>
                  <a:srgbClr val="FFE699"/>
                </a:solidFill>
                <a:latin typeface="Arial"/>
                <a:cs typeface="Arial"/>
              </a:rPr>
              <a:t>000</a:t>
            </a:r>
            <a:r>
              <a:rPr sz="1050" b="1" spc="-10" dirty="0">
                <a:solidFill>
                  <a:srgbClr val="FFE699"/>
                </a:solidFill>
                <a:latin typeface="Arial"/>
                <a:cs typeface="Arial"/>
              </a:rPr>
              <a:t>,</a:t>
            </a:r>
            <a:r>
              <a:rPr sz="1050" b="1" spc="-15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r>
              <a:rPr sz="1050" b="1" spc="55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r>
              <a:rPr sz="1050" b="1" spc="10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100"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</a:pPr>
            <a:r>
              <a:rPr sz="1000" b="1" spc="10" dirty="0">
                <a:solidFill>
                  <a:srgbClr val="FFE699"/>
                </a:solidFill>
                <a:latin typeface="Arial"/>
                <a:cs typeface="Arial"/>
              </a:rPr>
              <a:t>$14</a:t>
            </a:r>
            <a:r>
              <a:rPr sz="1000" b="1" spc="80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r>
              <a:rPr sz="1000" b="1" dirty="0">
                <a:solidFill>
                  <a:srgbClr val="FFE699"/>
                </a:solidFill>
                <a:latin typeface="Arial"/>
                <a:cs typeface="Arial"/>
              </a:rPr>
              <a:t>,</a:t>
            </a:r>
            <a:r>
              <a:rPr sz="1000" b="1" spc="10" dirty="0">
                <a:solidFill>
                  <a:srgbClr val="FFE699"/>
                </a:solidFill>
                <a:latin typeface="Arial"/>
                <a:cs typeface="Arial"/>
              </a:rPr>
              <a:t>000</a:t>
            </a:r>
            <a:r>
              <a:rPr sz="1000" b="1" dirty="0">
                <a:solidFill>
                  <a:srgbClr val="FFE699"/>
                </a:solidFill>
                <a:latin typeface="Arial"/>
                <a:cs typeface="Arial"/>
              </a:rPr>
              <a:t>,</a:t>
            </a:r>
            <a:r>
              <a:rPr sz="1000" b="1" spc="10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r>
              <a:rPr sz="1000" b="1" spc="80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r>
              <a:rPr sz="1000" b="1" spc="35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  <a:spcBef>
                <a:spcPts val="5"/>
              </a:spcBef>
            </a:pPr>
            <a:r>
              <a:rPr sz="1000" b="1" spc="10" dirty="0">
                <a:solidFill>
                  <a:srgbClr val="FFE699"/>
                </a:solidFill>
                <a:latin typeface="Arial"/>
                <a:cs typeface="Arial"/>
              </a:rPr>
              <a:t>$12</a:t>
            </a:r>
            <a:r>
              <a:rPr sz="1000" b="1" spc="80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r>
              <a:rPr sz="1000" b="1" dirty="0">
                <a:solidFill>
                  <a:srgbClr val="FFE699"/>
                </a:solidFill>
                <a:latin typeface="Arial"/>
                <a:cs typeface="Arial"/>
              </a:rPr>
              <a:t>,</a:t>
            </a:r>
            <a:r>
              <a:rPr sz="1000" b="1" spc="10" dirty="0">
                <a:solidFill>
                  <a:srgbClr val="FFE699"/>
                </a:solidFill>
                <a:latin typeface="Arial"/>
                <a:cs typeface="Arial"/>
              </a:rPr>
              <a:t>000</a:t>
            </a:r>
            <a:r>
              <a:rPr sz="1000" b="1" dirty="0">
                <a:solidFill>
                  <a:srgbClr val="FFE699"/>
                </a:solidFill>
                <a:latin typeface="Arial"/>
                <a:cs typeface="Arial"/>
              </a:rPr>
              <a:t>,</a:t>
            </a:r>
            <a:r>
              <a:rPr sz="1000" b="1" spc="10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r>
              <a:rPr sz="1000" b="1" spc="80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r>
              <a:rPr sz="1000" b="1" spc="35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050"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</a:pPr>
            <a:r>
              <a:rPr sz="1050" b="1" spc="-15" dirty="0">
                <a:solidFill>
                  <a:srgbClr val="FFE699"/>
                </a:solidFill>
                <a:latin typeface="Arial"/>
                <a:cs typeface="Arial"/>
              </a:rPr>
              <a:t>$10</a:t>
            </a:r>
            <a:r>
              <a:rPr sz="1050" b="1" spc="55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r>
              <a:rPr sz="1050" b="1" spc="-10" dirty="0">
                <a:solidFill>
                  <a:srgbClr val="FFE699"/>
                </a:solidFill>
                <a:latin typeface="Arial"/>
                <a:cs typeface="Arial"/>
              </a:rPr>
              <a:t>,</a:t>
            </a:r>
            <a:r>
              <a:rPr sz="1050" b="1" spc="-15" dirty="0">
                <a:solidFill>
                  <a:srgbClr val="FFE699"/>
                </a:solidFill>
                <a:latin typeface="Arial"/>
                <a:cs typeface="Arial"/>
              </a:rPr>
              <a:t>000</a:t>
            </a:r>
            <a:r>
              <a:rPr sz="1050" b="1" spc="-10" dirty="0">
                <a:solidFill>
                  <a:srgbClr val="FFE699"/>
                </a:solidFill>
                <a:latin typeface="Arial"/>
                <a:cs typeface="Arial"/>
              </a:rPr>
              <a:t>,</a:t>
            </a:r>
            <a:r>
              <a:rPr sz="1050" b="1" spc="-15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r>
              <a:rPr sz="1050" b="1" spc="55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r>
              <a:rPr sz="1050" b="1" spc="10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Arial"/>
              <a:cs typeface="Arial"/>
            </a:endParaRPr>
          </a:p>
          <a:p>
            <a:pPr marR="15240" algn="r">
              <a:lnSpc>
                <a:spcPct val="100000"/>
              </a:lnSpc>
            </a:pPr>
            <a:r>
              <a:rPr sz="1050" b="1" spc="-20" dirty="0">
                <a:solidFill>
                  <a:srgbClr val="FFE699"/>
                </a:solidFill>
                <a:latin typeface="Arial"/>
                <a:cs typeface="Arial"/>
              </a:rPr>
              <a:t>$80</a:t>
            </a:r>
            <a:r>
              <a:rPr sz="1050" b="1" spc="60" dirty="0">
                <a:solidFill>
                  <a:srgbClr val="FFE699"/>
                </a:solidFill>
                <a:latin typeface="Arial"/>
                <a:cs typeface="Arial"/>
              </a:rPr>
              <a:t>,</a:t>
            </a:r>
            <a:r>
              <a:rPr sz="1050" b="1" spc="-20" dirty="0">
                <a:solidFill>
                  <a:srgbClr val="FFE699"/>
                </a:solidFill>
                <a:latin typeface="Arial"/>
                <a:cs typeface="Arial"/>
              </a:rPr>
              <a:t>000</a:t>
            </a:r>
            <a:r>
              <a:rPr sz="1050" b="1" spc="-10" dirty="0">
                <a:solidFill>
                  <a:srgbClr val="FFE699"/>
                </a:solidFill>
                <a:latin typeface="Arial"/>
                <a:cs typeface="Arial"/>
              </a:rPr>
              <a:t>,</a:t>
            </a:r>
            <a:r>
              <a:rPr sz="1050" b="1" spc="-20" dirty="0">
                <a:solidFill>
                  <a:srgbClr val="FFE699"/>
                </a:solidFill>
                <a:latin typeface="Arial"/>
                <a:cs typeface="Arial"/>
              </a:rPr>
              <a:t>00</a:t>
            </a:r>
            <a:r>
              <a:rPr sz="1050" b="1" spc="10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100">
              <a:latin typeface="Arial"/>
              <a:cs typeface="Arial"/>
            </a:endParaRPr>
          </a:p>
          <a:p>
            <a:pPr marR="15240" algn="r">
              <a:lnSpc>
                <a:spcPct val="100000"/>
              </a:lnSpc>
            </a:pPr>
            <a:r>
              <a:rPr sz="1000" b="1" spc="5" dirty="0">
                <a:solidFill>
                  <a:srgbClr val="FFE699"/>
                </a:solidFill>
                <a:latin typeface="Arial"/>
                <a:cs typeface="Arial"/>
              </a:rPr>
              <a:t>$60</a:t>
            </a:r>
            <a:r>
              <a:rPr sz="1000" b="1" spc="70" dirty="0">
                <a:solidFill>
                  <a:srgbClr val="FFE699"/>
                </a:solidFill>
                <a:latin typeface="Arial"/>
                <a:cs typeface="Arial"/>
              </a:rPr>
              <a:t>,</a:t>
            </a:r>
            <a:r>
              <a:rPr sz="1000" b="1" spc="5" dirty="0">
                <a:solidFill>
                  <a:srgbClr val="FFE699"/>
                </a:solidFill>
                <a:latin typeface="Arial"/>
                <a:cs typeface="Arial"/>
              </a:rPr>
              <a:t>000</a:t>
            </a:r>
            <a:r>
              <a:rPr sz="1000" b="1" dirty="0">
                <a:solidFill>
                  <a:srgbClr val="FFE699"/>
                </a:solidFill>
                <a:latin typeface="Arial"/>
                <a:cs typeface="Arial"/>
              </a:rPr>
              <a:t>,</a:t>
            </a:r>
            <a:r>
              <a:rPr sz="1000" b="1" spc="5" dirty="0">
                <a:solidFill>
                  <a:srgbClr val="FFE699"/>
                </a:solidFill>
                <a:latin typeface="Arial"/>
                <a:cs typeface="Arial"/>
              </a:rPr>
              <a:t>00</a:t>
            </a:r>
            <a:r>
              <a:rPr sz="1000" b="1" spc="35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Arial"/>
              <a:cs typeface="Arial"/>
            </a:endParaRPr>
          </a:p>
          <a:p>
            <a:pPr marR="15240" algn="r">
              <a:lnSpc>
                <a:spcPct val="100000"/>
              </a:lnSpc>
            </a:pPr>
            <a:r>
              <a:rPr sz="1000" b="1" spc="5" dirty="0">
                <a:solidFill>
                  <a:srgbClr val="FFE699"/>
                </a:solidFill>
                <a:latin typeface="Arial"/>
                <a:cs typeface="Arial"/>
              </a:rPr>
              <a:t>$40</a:t>
            </a:r>
            <a:r>
              <a:rPr sz="1000" b="1" spc="70" dirty="0">
                <a:solidFill>
                  <a:srgbClr val="FFE699"/>
                </a:solidFill>
                <a:latin typeface="Arial"/>
                <a:cs typeface="Arial"/>
              </a:rPr>
              <a:t>,</a:t>
            </a:r>
            <a:r>
              <a:rPr sz="1000" b="1" spc="5" dirty="0">
                <a:solidFill>
                  <a:srgbClr val="FFE699"/>
                </a:solidFill>
                <a:latin typeface="Arial"/>
                <a:cs typeface="Arial"/>
              </a:rPr>
              <a:t>000</a:t>
            </a:r>
            <a:r>
              <a:rPr sz="1000" b="1" dirty="0">
                <a:solidFill>
                  <a:srgbClr val="FFE699"/>
                </a:solidFill>
                <a:latin typeface="Arial"/>
                <a:cs typeface="Arial"/>
              </a:rPr>
              <a:t>,</a:t>
            </a:r>
            <a:r>
              <a:rPr sz="1000" b="1" spc="5" dirty="0">
                <a:solidFill>
                  <a:srgbClr val="FFE699"/>
                </a:solidFill>
                <a:latin typeface="Arial"/>
                <a:cs typeface="Arial"/>
              </a:rPr>
              <a:t>00</a:t>
            </a:r>
            <a:r>
              <a:rPr sz="1000" b="1" spc="35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Arial"/>
              <a:cs typeface="Arial"/>
            </a:endParaRPr>
          </a:p>
          <a:p>
            <a:pPr marR="15240" algn="r">
              <a:lnSpc>
                <a:spcPct val="100000"/>
              </a:lnSpc>
            </a:pPr>
            <a:r>
              <a:rPr sz="1000" b="1" spc="5" dirty="0">
                <a:solidFill>
                  <a:srgbClr val="FFE699"/>
                </a:solidFill>
                <a:latin typeface="Arial"/>
                <a:cs typeface="Arial"/>
              </a:rPr>
              <a:t>$20</a:t>
            </a:r>
            <a:r>
              <a:rPr sz="1000" b="1" spc="70" dirty="0">
                <a:solidFill>
                  <a:srgbClr val="FFE699"/>
                </a:solidFill>
                <a:latin typeface="Arial"/>
                <a:cs typeface="Arial"/>
              </a:rPr>
              <a:t>,</a:t>
            </a:r>
            <a:r>
              <a:rPr sz="1000" b="1" spc="5" dirty="0">
                <a:solidFill>
                  <a:srgbClr val="FFE699"/>
                </a:solidFill>
                <a:latin typeface="Arial"/>
                <a:cs typeface="Arial"/>
              </a:rPr>
              <a:t>000</a:t>
            </a:r>
            <a:r>
              <a:rPr sz="1000" b="1" dirty="0">
                <a:solidFill>
                  <a:srgbClr val="FFE699"/>
                </a:solidFill>
                <a:latin typeface="Arial"/>
                <a:cs typeface="Arial"/>
              </a:rPr>
              <a:t>,</a:t>
            </a:r>
            <a:r>
              <a:rPr sz="1000" b="1" spc="5" dirty="0">
                <a:solidFill>
                  <a:srgbClr val="FFE699"/>
                </a:solidFill>
                <a:latin typeface="Arial"/>
                <a:cs typeface="Arial"/>
              </a:rPr>
              <a:t>00</a:t>
            </a:r>
            <a:r>
              <a:rPr sz="1000" b="1" spc="35" dirty="0">
                <a:solidFill>
                  <a:srgbClr val="FFE699"/>
                </a:solidFill>
                <a:latin typeface="Arial"/>
                <a:cs typeface="Arial"/>
              </a:rPr>
              <a:t>0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050">
              <a:latin typeface="Arial"/>
              <a:cs typeface="Arial"/>
            </a:endParaRPr>
          </a:p>
          <a:p>
            <a:pPr marR="14604" algn="r">
              <a:lnSpc>
                <a:spcPct val="100000"/>
              </a:lnSpc>
              <a:spcBef>
                <a:spcPts val="5"/>
              </a:spcBef>
            </a:pPr>
            <a:r>
              <a:rPr sz="1050" b="1" spc="-20" dirty="0">
                <a:solidFill>
                  <a:srgbClr val="FFE699"/>
                </a:solidFill>
                <a:latin typeface="Arial"/>
                <a:cs typeface="Arial"/>
              </a:rPr>
              <a:t>$0</a:t>
            </a:r>
            <a:endParaRPr sz="105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855621" y="5418451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3889"/>
                </a:lnTo>
              </a:path>
            </a:pathLst>
          </a:custGeom>
          <a:ln w="90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678661" y="5418451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3889"/>
                </a:lnTo>
              </a:path>
            </a:pathLst>
          </a:custGeom>
          <a:ln w="90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510686" y="5418451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3889"/>
                </a:lnTo>
              </a:path>
            </a:pathLst>
          </a:custGeom>
          <a:ln w="90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333666" y="5418451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3889"/>
                </a:lnTo>
              </a:path>
            </a:pathLst>
          </a:custGeom>
          <a:ln w="90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165690" y="5418451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3889"/>
                </a:lnTo>
              </a:path>
            </a:pathLst>
          </a:custGeom>
          <a:ln w="90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988671" y="5418451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3889"/>
                </a:lnTo>
              </a:path>
            </a:pathLst>
          </a:custGeom>
          <a:ln w="90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820696" y="5418451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3889"/>
                </a:lnTo>
              </a:path>
            </a:pathLst>
          </a:custGeom>
          <a:ln w="90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643676" y="5418451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3889"/>
                </a:lnTo>
              </a:path>
            </a:pathLst>
          </a:custGeom>
          <a:ln w="90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2108143" y="5484167"/>
            <a:ext cx="314960" cy="18415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000" b="1" spc="5" dirty="0">
                <a:solidFill>
                  <a:srgbClr val="FFE699"/>
                </a:solidFill>
                <a:latin typeface="Arial"/>
                <a:cs typeface="Arial"/>
              </a:rPr>
              <a:t>2014</a:t>
            </a:r>
            <a:endParaRPr sz="10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8958071" y="6690893"/>
            <a:ext cx="175895" cy="224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sz="1400" dirty="0">
                <a:solidFill>
                  <a:srgbClr val="FFFFFF"/>
                </a:solidFill>
                <a:latin typeface="Arial"/>
                <a:cs typeface="Arial"/>
              </a:rPr>
              <a:t>3</a:t>
            </a:fld>
            <a:endParaRPr sz="14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938480" y="5484167"/>
            <a:ext cx="314960" cy="18415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000" b="1" spc="5" dirty="0">
                <a:solidFill>
                  <a:srgbClr val="FFE699"/>
                </a:solidFill>
                <a:latin typeface="Arial"/>
                <a:cs typeface="Arial"/>
              </a:rPr>
              <a:t>2015</a:t>
            </a:r>
            <a:endParaRPr sz="10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768333" y="5484167"/>
            <a:ext cx="316230" cy="18415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000" b="1" spc="10" dirty="0">
                <a:solidFill>
                  <a:srgbClr val="FFE699"/>
                </a:solidFill>
                <a:latin typeface="Arial"/>
                <a:cs typeface="Arial"/>
              </a:rPr>
              <a:t>2016</a:t>
            </a:r>
            <a:endParaRPr sz="10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598549" y="5484167"/>
            <a:ext cx="316230" cy="18415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000" b="1" spc="10" dirty="0">
                <a:solidFill>
                  <a:srgbClr val="FFE699"/>
                </a:solidFill>
                <a:latin typeface="Arial"/>
                <a:cs typeface="Arial"/>
              </a:rPr>
              <a:t>2017</a:t>
            </a:r>
            <a:endParaRPr sz="10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428765" y="5484167"/>
            <a:ext cx="316230" cy="18415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000" b="1" spc="10" dirty="0">
                <a:solidFill>
                  <a:srgbClr val="FFE699"/>
                </a:solidFill>
                <a:latin typeface="Arial"/>
                <a:cs typeface="Arial"/>
              </a:rPr>
              <a:t>2018</a:t>
            </a:r>
            <a:endParaRPr sz="10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258980" y="5484167"/>
            <a:ext cx="314960" cy="18415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000" b="1" spc="5" dirty="0">
                <a:solidFill>
                  <a:srgbClr val="FFE699"/>
                </a:solidFill>
                <a:latin typeface="Arial"/>
                <a:cs typeface="Arial"/>
              </a:rPr>
              <a:t>2019</a:t>
            </a:r>
            <a:endParaRPr sz="10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089195" y="5484167"/>
            <a:ext cx="314960" cy="18415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000" b="1" spc="5" dirty="0">
                <a:solidFill>
                  <a:srgbClr val="FFE699"/>
                </a:solidFill>
                <a:latin typeface="Arial"/>
                <a:cs typeface="Arial"/>
              </a:rPr>
              <a:t>2020</a:t>
            </a:r>
            <a:endParaRPr sz="10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630504" y="5949101"/>
            <a:ext cx="357505" cy="163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35" dirty="0">
                <a:solidFill>
                  <a:srgbClr val="FFE699"/>
                </a:solidFill>
                <a:latin typeface="Arial"/>
                <a:cs typeface="Arial"/>
              </a:rPr>
              <a:t>YEAR</a:t>
            </a:r>
            <a:endParaRPr sz="9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0476" y="379475"/>
            <a:ext cx="7875270" cy="7901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69975" y="480822"/>
            <a:ext cx="731964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Capital Projects </a:t>
            </a:r>
            <a:r>
              <a:rPr sz="2800" spc="-5" dirty="0"/>
              <a:t>to be Advertised in</a:t>
            </a:r>
            <a:r>
              <a:rPr sz="2800" spc="100" dirty="0"/>
              <a:t> </a:t>
            </a:r>
            <a:r>
              <a:rPr sz="2800" spc="-10" dirty="0"/>
              <a:t>2020</a:t>
            </a:r>
            <a:endParaRPr sz="2800"/>
          </a:p>
        </p:txBody>
      </p:sp>
      <p:sp>
        <p:nvSpPr>
          <p:cNvPr id="4" name="object 4"/>
          <p:cNvSpPr/>
          <p:nvPr/>
        </p:nvSpPr>
        <p:spPr>
          <a:xfrm>
            <a:off x="8881871" y="6630923"/>
            <a:ext cx="262126" cy="2270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650240" y="1873506"/>
          <a:ext cx="7313930" cy="268489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551805"/>
                <a:gridCol w="1762125"/>
              </a:tblGrid>
              <a:tr h="549839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0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8 </a:t>
                      </a:r>
                      <a:r>
                        <a:rPr sz="20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Bridge</a:t>
                      </a:r>
                      <a:r>
                        <a:rPr sz="2000" spc="-2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Construction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635" marB="0"/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0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$234,000,000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635" marB="0"/>
                </a:tc>
              </a:tr>
              <a:tr h="792327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1914"/>
                        </a:spcBef>
                      </a:pPr>
                      <a:r>
                        <a:rPr sz="20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4 </a:t>
                      </a:r>
                      <a:r>
                        <a:rPr sz="2000" spc="-1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Paving</a:t>
                      </a:r>
                      <a:r>
                        <a:rPr sz="2000" spc="-2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Contracts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243204" marB="0"/>
                </a:tc>
                <a:tc>
                  <a:txBody>
                    <a:bodyPr/>
                    <a:lstStyle/>
                    <a:p>
                      <a:pPr marL="94615">
                        <a:lnSpc>
                          <a:spcPct val="100000"/>
                        </a:lnSpc>
                        <a:spcBef>
                          <a:spcPts val="1914"/>
                        </a:spcBef>
                      </a:pPr>
                      <a:r>
                        <a:rPr sz="20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$100,500,000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243204" marB="0"/>
                </a:tc>
              </a:tr>
              <a:tr h="792790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1914"/>
                        </a:spcBef>
                      </a:pPr>
                      <a:r>
                        <a:rPr sz="20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7 </a:t>
                      </a:r>
                      <a:r>
                        <a:rPr sz="2000" spc="-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Roadway Improvement</a:t>
                      </a:r>
                      <a:r>
                        <a:rPr sz="2000" spc="-4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Contracts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243204" marB="0"/>
                </a:tc>
                <a:tc>
                  <a:txBody>
                    <a:bodyPr/>
                    <a:lstStyle/>
                    <a:p>
                      <a:pPr marL="94615">
                        <a:lnSpc>
                          <a:spcPct val="100000"/>
                        </a:lnSpc>
                        <a:spcBef>
                          <a:spcPts val="1914"/>
                        </a:spcBef>
                      </a:pPr>
                      <a:r>
                        <a:rPr sz="2000" u="heavy" spc="-5" dirty="0">
                          <a:solidFill>
                            <a:srgbClr val="FFFFCC"/>
                          </a:solidFill>
                          <a:uFill>
                            <a:solidFill>
                              <a:srgbClr val="FFFFCC"/>
                            </a:solidFill>
                          </a:uFill>
                          <a:latin typeface="Tahoma"/>
                          <a:cs typeface="Tahoma"/>
                        </a:rPr>
                        <a:t>$220,000,000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243204" marB="0"/>
                </a:tc>
              </a:tr>
              <a:tr h="549935">
                <a:tc>
                  <a:txBody>
                    <a:bodyPr/>
                    <a:lstStyle/>
                    <a:p>
                      <a:pPr marR="86995" algn="r">
                        <a:lnSpc>
                          <a:spcPts val="2315"/>
                        </a:lnSpc>
                        <a:spcBef>
                          <a:spcPts val="1914"/>
                        </a:spcBef>
                      </a:pPr>
                      <a:r>
                        <a:rPr sz="2000" spc="-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T</a:t>
                      </a:r>
                      <a:r>
                        <a:rPr sz="20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otal: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243204" marB="0"/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ts val="2315"/>
                        </a:lnSpc>
                        <a:spcBef>
                          <a:spcPts val="1914"/>
                        </a:spcBef>
                      </a:pPr>
                      <a:r>
                        <a:rPr sz="20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$554,500,000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243204" marB="0"/>
                </a:tc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8958071" y="6690893"/>
            <a:ext cx="175895" cy="224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sz="1400" dirty="0">
                <a:solidFill>
                  <a:srgbClr val="FFFFFF"/>
                </a:solidFill>
                <a:latin typeface="Arial"/>
                <a:cs typeface="Arial"/>
              </a:rPr>
              <a:t>4</a:t>
            </a:fld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08659" y="379475"/>
            <a:ext cx="7875270" cy="7901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8159" y="480822"/>
            <a:ext cx="731964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Capital Projects </a:t>
            </a:r>
            <a:r>
              <a:rPr sz="2800" spc="-5" dirty="0"/>
              <a:t>to be Advertised in</a:t>
            </a:r>
            <a:r>
              <a:rPr sz="2800" spc="105" dirty="0"/>
              <a:t> </a:t>
            </a:r>
            <a:r>
              <a:rPr sz="2800" spc="-10" dirty="0"/>
              <a:t>2020</a:t>
            </a:r>
            <a:endParaRPr sz="2800"/>
          </a:p>
        </p:txBody>
      </p:sp>
      <p:sp>
        <p:nvSpPr>
          <p:cNvPr id="4" name="object 4"/>
          <p:cNvSpPr/>
          <p:nvPr/>
        </p:nvSpPr>
        <p:spPr>
          <a:xfrm>
            <a:off x="8881871" y="6630923"/>
            <a:ext cx="262126" cy="2270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183591" y="1616254"/>
          <a:ext cx="8584564" cy="397324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61995"/>
                <a:gridCol w="2608579"/>
                <a:gridCol w="1466215"/>
                <a:gridCol w="1247775"/>
              </a:tblGrid>
              <a:tr h="503455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Bridge Repairs and</a:t>
                      </a:r>
                      <a:r>
                        <a:rPr sz="1200" spc="4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Resurfacing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314" marR="299085">
                        <a:lnSpc>
                          <a:spcPct val="100000"/>
                        </a:lnSpc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TPK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–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Milepost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0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to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92 &amp;</a:t>
                      </a:r>
                      <a:r>
                        <a:rPr sz="1200" spc="-7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PHMTE 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(2020)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0660">
                        <a:lnSpc>
                          <a:spcPct val="100000"/>
                        </a:lnSpc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January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2020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0025">
                        <a:lnSpc>
                          <a:spcPct val="100000"/>
                        </a:lnSpc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$11,000,000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457390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Bridge Deck Reconstruction and</a:t>
                      </a:r>
                      <a:r>
                        <a:rPr sz="1200" spc="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Lengthening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TPK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– </a:t>
                      </a:r>
                      <a:r>
                        <a:rPr sz="1200" spc="-4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Str. </a:t>
                      </a:r>
                      <a:r>
                        <a:rPr sz="1200" spc="-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No.</a:t>
                      </a:r>
                      <a:r>
                        <a:rPr sz="1200" spc="1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30.75R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  <a:tc>
                  <a:txBody>
                    <a:bodyPr/>
                    <a:lstStyle/>
                    <a:p>
                      <a:pPr marL="200660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February</a:t>
                      </a:r>
                      <a:r>
                        <a:rPr sz="1200" spc="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2020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  <a:tc>
                  <a:txBody>
                    <a:bodyPr/>
                    <a:lstStyle/>
                    <a:p>
                      <a:pPr marL="200025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$19,000,000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</a:tr>
              <a:tr h="548830">
                <a:tc>
                  <a:txBody>
                    <a:bodyPr/>
                    <a:lstStyle/>
                    <a:p>
                      <a:pPr marL="127000" marR="212725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Fender System Repairs and Pier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E6, E7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and 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E8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Improvements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4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Str. </a:t>
                      </a:r>
                      <a:r>
                        <a:rPr sz="1200" spc="-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No.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N2.01,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Newark </a:t>
                      </a:r>
                      <a:r>
                        <a:rPr sz="1200" spc="-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Bay</a:t>
                      </a:r>
                      <a:r>
                        <a:rPr sz="1200" spc="-1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Bridge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  <a:tc>
                  <a:txBody>
                    <a:bodyPr/>
                    <a:lstStyle/>
                    <a:p>
                      <a:pPr marL="200660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February</a:t>
                      </a:r>
                      <a:r>
                        <a:rPr sz="1200" spc="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2020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  <a:tc>
                  <a:txBody>
                    <a:bodyPr/>
                    <a:lstStyle/>
                    <a:p>
                      <a:pPr marL="294005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$7,000,000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</a:tr>
              <a:tr h="457200">
                <a:tc>
                  <a:txBody>
                    <a:bodyPr/>
                    <a:lstStyle/>
                    <a:p>
                      <a:pPr marL="127000" marR="13589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Rehabilitation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of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Structure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Nos. E106.68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and  E106.92B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5085" marB="0"/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TPK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–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Milepost E106.0 to</a:t>
                      </a:r>
                      <a:r>
                        <a:rPr sz="1200" spc="-4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E107.0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5085" marB="0"/>
                </a:tc>
                <a:tc>
                  <a:txBody>
                    <a:bodyPr/>
                    <a:lstStyle/>
                    <a:p>
                      <a:pPr marL="20066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200" spc="-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February</a:t>
                      </a:r>
                      <a:r>
                        <a:rPr sz="1200" spc="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2020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5085" marB="0"/>
                </a:tc>
                <a:tc>
                  <a:txBody>
                    <a:bodyPr/>
                    <a:lstStyle/>
                    <a:p>
                      <a:pPr marL="20002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$21,000,000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5085" marB="0"/>
                </a:tc>
              </a:tr>
              <a:tr h="457327">
                <a:tc>
                  <a:txBody>
                    <a:bodyPr/>
                    <a:lstStyle/>
                    <a:p>
                      <a:pPr marL="127000" marR="99441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Bridge Deck and Median Barrier  Reconstruction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5085" marB="0"/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GSP –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Milepost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140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to</a:t>
                      </a:r>
                      <a:r>
                        <a:rPr sz="1200" spc="-7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143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5085" marB="0"/>
                </a:tc>
                <a:tc>
                  <a:txBody>
                    <a:bodyPr/>
                    <a:lstStyle/>
                    <a:p>
                      <a:pPr marL="20066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March</a:t>
                      </a:r>
                      <a:r>
                        <a:rPr sz="1200" spc="-1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2020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5085" marB="0"/>
                </a:tc>
                <a:tc>
                  <a:txBody>
                    <a:bodyPr/>
                    <a:lstStyle/>
                    <a:p>
                      <a:pPr marL="20002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$43,000,000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5085" marB="0"/>
                </a:tc>
              </a:tr>
              <a:tr h="457327">
                <a:tc>
                  <a:txBody>
                    <a:bodyPr/>
                    <a:lstStyle/>
                    <a:p>
                      <a:pPr marL="127000" marR="24701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Superstructure Replacement and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Widening  of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Bridge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5085" marB="0"/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GSP –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Bridge </a:t>
                      </a:r>
                      <a:r>
                        <a:rPr sz="1200" spc="-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No.</a:t>
                      </a:r>
                      <a:r>
                        <a:rPr sz="1200" spc="-2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158.2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5085" marB="0"/>
                </a:tc>
                <a:tc>
                  <a:txBody>
                    <a:bodyPr/>
                    <a:lstStyle/>
                    <a:p>
                      <a:pPr marL="20066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200" spc="-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May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2020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5085" marB="0"/>
                </a:tc>
                <a:tc>
                  <a:txBody>
                    <a:bodyPr/>
                    <a:lstStyle/>
                    <a:p>
                      <a:pPr marL="20002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$76,000,000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5085" marB="0"/>
                </a:tc>
              </a:tr>
              <a:tr h="352805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Deck Reconstruction and</a:t>
                      </a:r>
                      <a:r>
                        <a:rPr sz="1200" spc="1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Lengthening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5085" marB="0"/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GSP – </a:t>
                      </a:r>
                      <a:r>
                        <a:rPr sz="1200" spc="-4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Str.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Nos. 160.6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to</a:t>
                      </a:r>
                      <a:r>
                        <a:rPr sz="1200" spc="-6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161.9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5085" marB="0"/>
                </a:tc>
                <a:tc>
                  <a:txBody>
                    <a:bodyPr/>
                    <a:lstStyle/>
                    <a:p>
                      <a:pPr marL="20066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200" spc="-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May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2020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5085" marB="0"/>
                </a:tc>
                <a:tc>
                  <a:txBody>
                    <a:bodyPr/>
                    <a:lstStyle/>
                    <a:p>
                      <a:pPr marL="20002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$43,000,000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5085" marB="0"/>
                </a:tc>
              </a:tr>
              <a:tr h="431292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Bridge Repairs and</a:t>
                      </a:r>
                      <a:r>
                        <a:rPr sz="1200" spc="4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Resurfacing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3825" marB="0"/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GSP – 126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to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172</a:t>
                      </a:r>
                      <a:r>
                        <a:rPr sz="1200" spc="-1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(2021)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3825" marB="0"/>
                </a:tc>
                <a:tc>
                  <a:txBody>
                    <a:bodyPr/>
                    <a:lstStyle/>
                    <a:p>
                      <a:pPr marL="200660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December</a:t>
                      </a:r>
                      <a:r>
                        <a:rPr sz="1200" spc="-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2020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3825" marB="0"/>
                </a:tc>
                <a:tc>
                  <a:txBody>
                    <a:bodyPr/>
                    <a:lstStyle/>
                    <a:p>
                      <a:pPr marL="200025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1200" u="sng" spc="-5" dirty="0">
                          <a:solidFill>
                            <a:srgbClr val="FFFFCC"/>
                          </a:solidFill>
                          <a:uFill>
                            <a:solidFill>
                              <a:srgbClr val="FFFFCC"/>
                            </a:solidFill>
                          </a:uFill>
                          <a:latin typeface="Tahoma"/>
                          <a:cs typeface="Tahoma"/>
                        </a:rPr>
                        <a:t>$14,000,000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3825" marB="0"/>
                </a:tc>
              </a:tr>
              <a:tr h="30762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0660">
                        <a:lnSpc>
                          <a:spcPts val="1350"/>
                        </a:lnSpc>
                        <a:spcBef>
                          <a:spcPts val="975"/>
                        </a:spcBef>
                      </a:pPr>
                      <a:r>
                        <a:rPr sz="1200" spc="-2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Total: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3825" marB="0"/>
                </a:tc>
                <a:tc>
                  <a:txBody>
                    <a:bodyPr/>
                    <a:lstStyle/>
                    <a:p>
                      <a:pPr marL="200025">
                        <a:lnSpc>
                          <a:spcPts val="1350"/>
                        </a:lnSpc>
                        <a:spcBef>
                          <a:spcPts val="9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$234,000,000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3825" marB="0"/>
                </a:tc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8958071" y="6690893"/>
            <a:ext cx="175895" cy="224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sz="1400" dirty="0">
                <a:solidFill>
                  <a:srgbClr val="FFFFFF"/>
                </a:solidFill>
                <a:latin typeface="Arial"/>
                <a:cs typeface="Arial"/>
              </a:rPr>
              <a:t>5</a:t>
            </a:fld>
            <a:endParaRPr sz="1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291078" y="1058926"/>
            <a:ext cx="24104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CC"/>
                </a:solidFill>
                <a:latin typeface="Tahoma"/>
                <a:cs typeface="Tahoma"/>
              </a:rPr>
              <a:t>Bridge </a:t>
            </a:r>
            <a:r>
              <a:rPr sz="1800" dirty="0">
                <a:solidFill>
                  <a:srgbClr val="FFFFCC"/>
                </a:solidFill>
                <a:latin typeface="Tahoma"/>
                <a:cs typeface="Tahoma"/>
              </a:rPr>
              <a:t>Repair</a:t>
            </a:r>
            <a:r>
              <a:rPr sz="1800" spc="-1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800" spc="-5" dirty="0">
                <a:solidFill>
                  <a:srgbClr val="FFFFCC"/>
                </a:solidFill>
                <a:latin typeface="Tahoma"/>
                <a:cs typeface="Tahoma"/>
              </a:rPr>
              <a:t>Contracts</a:t>
            </a:r>
            <a:endParaRPr sz="1800">
              <a:latin typeface="Tahoma"/>
              <a:cs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08659" y="379475"/>
            <a:ext cx="7875270" cy="7901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8159" y="480822"/>
            <a:ext cx="731964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Capital Projects </a:t>
            </a:r>
            <a:r>
              <a:rPr sz="2800" spc="-5" dirty="0"/>
              <a:t>to be Advertised in</a:t>
            </a:r>
            <a:r>
              <a:rPr sz="2800" spc="105" dirty="0"/>
              <a:t> </a:t>
            </a:r>
            <a:r>
              <a:rPr sz="2800" spc="-10" dirty="0"/>
              <a:t>2020</a:t>
            </a:r>
            <a:endParaRPr sz="2800"/>
          </a:p>
        </p:txBody>
      </p:sp>
      <p:sp>
        <p:nvSpPr>
          <p:cNvPr id="4" name="object 4"/>
          <p:cNvSpPr/>
          <p:nvPr/>
        </p:nvSpPr>
        <p:spPr>
          <a:xfrm>
            <a:off x="8881871" y="6630923"/>
            <a:ext cx="262126" cy="2270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269240" y="2102156"/>
          <a:ext cx="8587104" cy="19877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34514"/>
                <a:gridCol w="4138295"/>
                <a:gridCol w="1319530"/>
                <a:gridCol w="1294765"/>
              </a:tblGrid>
              <a:tr h="307748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</a:pPr>
                      <a:r>
                        <a:rPr sz="1200" spc="-1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Roadway</a:t>
                      </a:r>
                      <a:r>
                        <a:rPr sz="1200" spc="1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Resurfacing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73685">
                        <a:lnSpc>
                          <a:spcPct val="100000"/>
                        </a:lnSpc>
                      </a:pP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GSP –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Milepost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0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to</a:t>
                      </a:r>
                      <a:r>
                        <a:rPr sz="1200" spc="-3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126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</a:pPr>
                      <a:r>
                        <a:rPr sz="1200" spc="-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February</a:t>
                      </a:r>
                      <a:r>
                        <a:rPr sz="1200" spc="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2020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5110">
                        <a:lnSpc>
                          <a:spcPct val="100000"/>
                        </a:lnSpc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$29,000,000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444373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1200" spc="-1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Roadway</a:t>
                      </a:r>
                      <a:r>
                        <a:rPr sz="1200" spc="1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Resurfacing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3825" marB="0"/>
                </a:tc>
                <a:tc>
                  <a:txBody>
                    <a:bodyPr/>
                    <a:lstStyle/>
                    <a:p>
                      <a:pPr marL="273685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TPK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–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Milepost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83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to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122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Section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14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and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17</a:t>
                      </a:r>
                      <a:r>
                        <a:rPr sz="1200" spc="-8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(2020)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3825" marB="0"/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1200" spc="-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February</a:t>
                      </a:r>
                      <a:r>
                        <a:rPr sz="1200" spc="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2020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3825" marB="0"/>
                </a:tc>
                <a:tc>
                  <a:txBody>
                    <a:bodyPr/>
                    <a:lstStyle/>
                    <a:p>
                      <a:pPr marL="245110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$32,500,000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3825" marB="0"/>
                </a:tc>
              </a:tr>
              <a:tr h="457390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1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Roadway</a:t>
                      </a:r>
                      <a:r>
                        <a:rPr sz="1200" spc="1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Resurfacing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  <a:tc>
                  <a:txBody>
                    <a:bodyPr/>
                    <a:lstStyle/>
                    <a:p>
                      <a:pPr marL="273685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TPK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–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Milepost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83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to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122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Sections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19, 22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and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23</a:t>
                      </a:r>
                      <a:r>
                        <a:rPr sz="1200" spc="-114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(2020)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March</a:t>
                      </a:r>
                      <a:r>
                        <a:rPr sz="1200" spc="-1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2020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  <a:tc>
                  <a:txBody>
                    <a:bodyPr/>
                    <a:lstStyle/>
                    <a:p>
                      <a:pPr marL="245110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$25,000,000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</a:tr>
              <a:tr h="457517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1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Roadway</a:t>
                      </a:r>
                      <a:r>
                        <a:rPr sz="1200" spc="1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Resurfacing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  <a:tc>
                  <a:txBody>
                    <a:bodyPr/>
                    <a:lstStyle/>
                    <a:p>
                      <a:pPr marL="273685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TPK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–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Milepost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0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to</a:t>
                      </a:r>
                      <a:r>
                        <a:rPr sz="1200" spc="-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122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April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2020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  <a:tc>
                  <a:txBody>
                    <a:bodyPr/>
                    <a:lstStyle/>
                    <a:p>
                      <a:pPr marL="245110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u="sng" spc="-5" dirty="0">
                          <a:solidFill>
                            <a:srgbClr val="FFFFCC"/>
                          </a:solidFill>
                          <a:uFill>
                            <a:solidFill>
                              <a:srgbClr val="FFFFCC"/>
                            </a:solidFill>
                          </a:uFill>
                          <a:latin typeface="Tahoma"/>
                          <a:cs typeface="Tahoma"/>
                        </a:rPr>
                        <a:t>$14,000,000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</a:tr>
              <a:tr h="3207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ts val="1350"/>
                        </a:lnSpc>
                        <a:spcBef>
                          <a:spcPts val="1075"/>
                        </a:spcBef>
                      </a:pPr>
                      <a:r>
                        <a:rPr sz="1200" spc="-3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Total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  <a:tc>
                  <a:txBody>
                    <a:bodyPr/>
                    <a:lstStyle/>
                    <a:p>
                      <a:pPr marL="245110">
                        <a:lnSpc>
                          <a:spcPts val="1350"/>
                        </a:lnSpc>
                        <a:spcBef>
                          <a:spcPts val="10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$100,500,000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8958071" y="6690893"/>
            <a:ext cx="175895" cy="224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sz="1400" dirty="0">
                <a:solidFill>
                  <a:srgbClr val="FFFFFF"/>
                </a:solidFill>
                <a:latin typeface="Arial"/>
                <a:cs typeface="Arial"/>
              </a:rPr>
              <a:t>6</a:t>
            </a:fld>
            <a:endParaRPr sz="1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714750" y="1250950"/>
            <a:ext cx="17145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CC"/>
                </a:solidFill>
                <a:latin typeface="Tahoma"/>
                <a:cs typeface="Tahoma"/>
              </a:rPr>
              <a:t>Paving</a:t>
            </a:r>
            <a:r>
              <a:rPr sz="1800" spc="-5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800" spc="-5" dirty="0">
                <a:solidFill>
                  <a:srgbClr val="FFFFCC"/>
                </a:solidFill>
                <a:latin typeface="Tahoma"/>
                <a:cs typeface="Tahoma"/>
              </a:rPr>
              <a:t>Contracts</a:t>
            </a:r>
            <a:endParaRPr sz="1800">
              <a:latin typeface="Tahoma"/>
              <a:cs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08659" y="379475"/>
            <a:ext cx="7875270" cy="7901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8159" y="480822"/>
            <a:ext cx="731964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Capital Projects </a:t>
            </a:r>
            <a:r>
              <a:rPr sz="2800" spc="-5" dirty="0"/>
              <a:t>to be Advertised in</a:t>
            </a:r>
            <a:r>
              <a:rPr sz="2800" spc="105" dirty="0"/>
              <a:t> </a:t>
            </a:r>
            <a:r>
              <a:rPr sz="2800" spc="-10" dirty="0"/>
              <a:t>2020</a:t>
            </a:r>
            <a:endParaRPr sz="2800"/>
          </a:p>
        </p:txBody>
      </p:sp>
      <p:sp>
        <p:nvSpPr>
          <p:cNvPr id="4" name="object 4"/>
          <p:cNvSpPr/>
          <p:nvPr/>
        </p:nvSpPr>
        <p:spPr>
          <a:xfrm>
            <a:off x="8881871" y="6630923"/>
            <a:ext cx="262126" cy="2270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243941" y="1886002"/>
          <a:ext cx="8586467" cy="335970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08020"/>
                <a:gridCol w="2628264"/>
                <a:gridCol w="1605279"/>
                <a:gridCol w="1144904"/>
              </a:tblGrid>
              <a:tr h="320766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Concrete </a:t>
                      </a:r>
                      <a:r>
                        <a:rPr sz="1200" spc="-1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Roadway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Repairs and</a:t>
                      </a:r>
                      <a:r>
                        <a:rPr sz="1200" spc="9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Resurfacing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1290">
                        <a:lnSpc>
                          <a:spcPct val="100000"/>
                        </a:lnSpc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TPK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–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Interchange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14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4950">
                        <a:lnSpc>
                          <a:spcPct val="100000"/>
                        </a:lnSpc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March</a:t>
                      </a:r>
                      <a:r>
                        <a:rPr sz="1200" spc="-1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2020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$15,000,000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457390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Berm Surfacing</a:t>
                      </a:r>
                      <a:r>
                        <a:rPr sz="1200" spc="2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Revisions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  <a:tc>
                  <a:txBody>
                    <a:bodyPr/>
                    <a:lstStyle/>
                    <a:p>
                      <a:pPr marL="161290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TPK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–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Milepost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48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to</a:t>
                      </a:r>
                      <a:r>
                        <a:rPr sz="1200" spc="-3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83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  <a:tc>
                  <a:txBody>
                    <a:bodyPr/>
                    <a:lstStyle/>
                    <a:p>
                      <a:pPr marL="234950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February</a:t>
                      </a:r>
                      <a:r>
                        <a:rPr sz="1200" spc="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2020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$12,000,000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</a:tr>
              <a:tr h="457326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1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Roadway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Lighting</a:t>
                      </a:r>
                      <a:r>
                        <a:rPr sz="1200" spc="3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Repairs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  <a:tc>
                  <a:txBody>
                    <a:bodyPr/>
                    <a:lstStyle/>
                    <a:p>
                      <a:pPr marL="161290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TPK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–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Interchanges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2, 3, 4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and</a:t>
                      </a:r>
                      <a:r>
                        <a:rPr sz="1200" spc="-6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5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  <a:tc>
                  <a:txBody>
                    <a:bodyPr/>
                    <a:lstStyle/>
                    <a:p>
                      <a:pPr marL="234950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March</a:t>
                      </a:r>
                      <a:r>
                        <a:rPr sz="1200" spc="-1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2020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$12,000,000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</a:tr>
              <a:tr h="457453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1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Roadway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Lighting</a:t>
                      </a:r>
                      <a:r>
                        <a:rPr sz="1200" spc="3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Repairs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  <a:tc>
                  <a:txBody>
                    <a:bodyPr/>
                    <a:lstStyle/>
                    <a:p>
                      <a:pPr marL="161290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TPK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–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Interchange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14 &amp;</a:t>
                      </a:r>
                      <a:r>
                        <a:rPr sz="1200" spc="-4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NBHCE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  <a:tc>
                  <a:txBody>
                    <a:bodyPr/>
                    <a:lstStyle/>
                    <a:p>
                      <a:pPr marL="234950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October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2020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$16,000,000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</a:tr>
              <a:tr h="444373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Rehabilitation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of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Concrete Median</a:t>
                      </a:r>
                      <a:r>
                        <a:rPr sz="1200" spc="5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Barrier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  <a:tc>
                  <a:txBody>
                    <a:bodyPr/>
                    <a:lstStyle/>
                    <a:p>
                      <a:pPr marL="161290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GSP – 129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to</a:t>
                      </a:r>
                      <a:r>
                        <a:rPr sz="1200" spc="-7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140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  <a:tc>
                  <a:txBody>
                    <a:bodyPr/>
                    <a:lstStyle/>
                    <a:p>
                      <a:pPr marL="234950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March</a:t>
                      </a:r>
                      <a:r>
                        <a:rPr sz="1200" spc="-1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2020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$25,000,000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</a:tr>
              <a:tr h="535907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Installation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of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Hybrid Changeable</a:t>
                      </a:r>
                      <a:r>
                        <a:rPr sz="1200" spc="4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Message</a:t>
                      </a:r>
                      <a:endParaRPr sz="1200">
                        <a:latin typeface="Tahoma"/>
                        <a:cs typeface="Tahoma"/>
                      </a:endParaRPr>
                    </a:p>
                    <a:p>
                      <a:pPr marL="127000">
                        <a:lnSpc>
                          <a:spcPct val="100000"/>
                        </a:lnSpc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Signs (2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contracts)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3825" marB="0"/>
                </a:tc>
                <a:tc>
                  <a:txBody>
                    <a:bodyPr/>
                    <a:lstStyle/>
                    <a:p>
                      <a:pPr marL="161290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TPK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&amp; GSP – </a:t>
                      </a:r>
                      <a:r>
                        <a:rPr sz="1200" spc="-1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Various</a:t>
                      </a:r>
                      <a:r>
                        <a:rPr sz="1200" spc="-2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Locations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3825" marB="0"/>
                </a:tc>
                <a:tc>
                  <a:txBody>
                    <a:bodyPr/>
                    <a:lstStyle/>
                    <a:p>
                      <a:pPr marL="234950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April/October</a:t>
                      </a:r>
                      <a:r>
                        <a:rPr sz="1200" spc="1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2020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3825" marB="0"/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$60,000,000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23825" marB="0"/>
                </a:tc>
              </a:tr>
              <a:tr h="365919"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Shoulder Widening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5085" marB="0"/>
                </a:tc>
                <a:tc>
                  <a:txBody>
                    <a:bodyPr/>
                    <a:lstStyle/>
                    <a:p>
                      <a:pPr marL="16129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GSP –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Milepost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30 </a:t>
                      </a: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to</a:t>
                      </a:r>
                      <a:r>
                        <a:rPr sz="1200" spc="-5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35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5085" marB="0"/>
                </a:tc>
                <a:tc>
                  <a:txBody>
                    <a:bodyPr/>
                    <a:lstStyle/>
                    <a:p>
                      <a:pPr marL="23495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March</a:t>
                      </a:r>
                      <a:r>
                        <a:rPr sz="1200" spc="-1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2020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5085" marB="0"/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200" u="sng" spc="-5" dirty="0">
                          <a:solidFill>
                            <a:srgbClr val="FFFFCC"/>
                          </a:solidFill>
                          <a:uFill>
                            <a:solidFill>
                              <a:srgbClr val="FFFFCC"/>
                            </a:solidFill>
                          </a:uFill>
                          <a:latin typeface="Tahoma"/>
                          <a:cs typeface="Tahoma"/>
                        </a:rPr>
                        <a:t>$80,000,000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45085" marB="0"/>
                </a:tc>
              </a:tr>
              <a:tr h="3205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4950">
                        <a:lnSpc>
                          <a:spcPts val="1350"/>
                        </a:lnSpc>
                        <a:spcBef>
                          <a:spcPts val="1075"/>
                        </a:spcBef>
                      </a:pPr>
                      <a:r>
                        <a:rPr sz="1200" spc="-30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Total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ts val="1350"/>
                        </a:lnSpc>
                        <a:spcBef>
                          <a:spcPts val="1075"/>
                        </a:spcBef>
                      </a:pPr>
                      <a:r>
                        <a:rPr sz="1200" spc="-5" dirty="0">
                          <a:solidFill>
                            <a:srgbClr val="FFFFCC"/>
                          </a:solidFill>
                          <a:latin typeface="Tahoma"/>
                          <a:cs typeface="Tahoma"/>
                        </a:rPr>
                        <a:t>$220,000,000</a:t>
                      </a:r>
                      <a:endParaRPr sz="1200">
                        <a:latin typeface="Tahoma"/>
                        <a:cs typeface="Tahoma"/>
                      </a:endParaRPr>
                    </a:p>
                  </a:txBody>
                  <a:tcPr marL="0" marR="0" marT="136525" marB="0"/>
                </a:tc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8958071" y="6690893"/>
            <a:ext cx="175895" cy="224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sz="1400" dirty="0">
                <a:solidFill>
                  <a:srgbClr val="FFFFFF"/>
                </a:solidFill>
                <a:latin typeface="Arial"/>
                <a:cs typeface="Arial"/>
              </a:rPr>
              <a:t>7</a:t>
            </a:fld>
            <a:endParaRPr sz="1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878073" y="1175969"/>
            <a:ext cx="340106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CC"/>
                </a:solidFill>
                <a:latin typeface="Tahoma"/>
                <a:cs typeface="Tahoma"/>
              </a:rPr>
              <a:t>Roadway Improvement</a:t>
            </a:r>
            <a:r>
              <a:rPr sz="1800" spc="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800" spc="-5" dirty="0">
                <a:solidFill>
                  <a:srgbClr val="FFFFCC"/>
                </a:solidFill>
                <a:latin typeface="Tahoma"/>
                <a:cs typeface="Tahoma"/>
              </a:rPr>
              <a:t>Contracts</a:t>
            </a:r>
            <a:endParaRPr sz="1800">
              <a:latin typeface="Tahoma"/>
              <a:cs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287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Projects </a:t>
            </a:r>
            <a:r>
              <a:rPr dirty="0"/>
              <a:t>to be Awarded in</a:t>
            </a:r>
            <a:r>
              <a:rPr spc="-95" dirty="0"/>
              <a:t> </a:t>
            </a:r>
            <a:r>
              <a:rPr spc="-5" dirty="0"/>
              <a:t>2020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93444" y="5700166"/>
            <a:ext cx="6517640" cy="9036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0000"/>
              </a:lnSpc>
              <a:spcBef>
                <a:spcPts val="100"/>
              </a:spcBef>
              <a:tabLst>
                <a:tab pos="2234565" algn="l"/>
              </a:tabLst>
            </a:pP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Turnpike –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Bridge Deck Reconstruction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and Lengthening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Str. No.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30.75R 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Estimated</a:t>
            </a:r>
            <a:r>
              <a:rPr sz="1600" spc="4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Project</a:t>
            </a:r>
            <a:r>
              <a:rPr sz="1600" spc="4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Cost:	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$19</a:t>
            </a:r>
            <a:r>
              <a:rPr sz="1600" spc="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Million</a:t>
            </a:r>
            <a:endParaRPr sz="16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84"/>
              </a:spcBef>
            </a:pP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March 2020</a:t>
            </a:r>
            <a:r>
              <a:rPr sz="1600" spc="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Award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382000" y="6402327"/>
            <a:ext cx="340614" cy="4015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483345" y="6444792"/>
            <a:ext cx="12509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04800" y="976883"/>
            <a:ext cx="3124200" cy="18166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0227" y="972311"/>
            <a:ext cx="3133725" cy="1826260"/>
          </a:xfrm>
          <a:custGeom>
            <a:avLst/>
            <a:gdLst/>
            <a:ahLst/>
            <a:cxnLst/>
            <a:rect l="l" t="t" r="r" b="b"/>
            <a:pathLst>
              <a:path w="3133725" h="1826260">
                <a:moveTo>
                  <a:pt x="0" y="1825752"/>
                </a:moveTo>
                <a:lnTo>
                  <a:pt x="3133344" y="1825752"/>
                </a:lnTo>
                <a:lnTo>
                  <a:pt x="3133344" y="0"/>
                </a:lnTo>
                <a:lnTo>
                  <a:pt x="0" y="0"/>
                </a:lnTo>
                <a:lnTo>
                  <a:pt x="0" y="1825752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750564" y="976883"/>
            <a:ext cx="4907280" cy="18272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38200" y="2971800"/>
            <a:ext cx="7239000" cy="25755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33627" y="2967227"/>
            <a:ext cx="7248525" cy="2585085"/>
          </a:xfrm>
          <a:custGeom>
            <a:avLst/>
            <a:gdLst/>
            <a:ahLst/>
            <a:cxnLst/>
            <a:rect l="l" t="t" r="r" b="b"/>
            <a:pathLst>
              <a:path w="7248525" h="2585085">
                <a:moveTo>
                  <a:pt x="0" y="2584704"/>
                </a:moveTo>
                <a:lnTo>
                  <a:pt x="7248144" y="2584704"/>
                </a:lnTo>
                <a:lnTo>
                  <a:pt x="7248144" y="0"/>
                </a:lnTo>
                <a:lnTo>
                  <a:pt x="0" y="0"/>
                </a:lnTo>
                <a:lnTo>
                  <a:pt x="0" y="2584704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287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Projects </a:t>
            </a:r>
            <a:r>
              <a:rPr dirty="0"/>
              <a:t>to be Awarded in</a:t>
            </a:r>
            <a:r>
              <a:rPr spc="-95" dirty="0"/>
              <a:t> </a:t>
            </a:r>
            <a:r>
              <a:rPr spc="-5" dirty="0"/>
              <a:t>2020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7244" y="5165940"/>
            <a:ext cx="4606925" cy="904240"/>
          </a:xfrm>
          <a:prstGeom prst="rect">
            <a:avLst/>
          </a:prstGeom>
        </p:spPr>
        <p:txBody>
          <a:bodyPr vert="horz" wrap="square" lIns="0" tIns="6222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89"/>
              </a:spcBef>
            </a:pP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Turnpike - Rehabilitation of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Str.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E106.0 and</a:t>
            </a:r>
            <a:r>
              <a:rPr sz="1600" spc="8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E107.0</a:t>
            </a:r>
            <a:endParaRPr sz="1600">
              <a:latin typeface="Tahoma"/>
              <a:cs typeface="Tahoma"/>
            </a:endParaRPr>
          </a:p>
          <a:p>
            <a:pPr marL="12700" marR="1403985">
              <a:lnSpc>
                <a:spcPct val="120000"/>
              </a:lnSpc>
              <a:tabLst>
                <a:tab pos="2234565" algn="l"/>
              </a:tabLst>
            </a:pP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Estimated</a:t>
            </a:r>
            <a:r>
              <a:rPr sz="1600" spc="4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Project</a:t>
            </a:r>
            <a:r>
              <a:rPr sz="1600" spc="4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Cost:	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$21</a:t>
            </a:r>
            <a:r>
              <a:rPr sz="1600" spc="-50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10" dirty="0">
                <a:solidFill>
                  <a:srgbClr val="FFFFCC"/>
                </a:solidFill>
                <a:latin typeface="Tahoma"/>
                <a:cs typeface="Tahoma"/>
              </a:rPr>
              <a:t>Million  February </a:t>
            </a:r>
            <a:r>
              <a:rPr sz="1600" dirty="0">
                <a:solidFill>
                  <a:srgbClr val="FFFFCC"/>
                </a:solidFill>
                <a:latin typeface="Tahoma"/>
                <a:cs typeface="Tahoma"/>
              </a:rPr>
              <a:t>2020</a:t>
            </a:r>
            <a:r>
              <a:rPr sz="1600" spc="5" dirty="0">
                <a:solidFill>
                  <a:srgbClr val="FFFFCC"/>
                </a:solidFill>
                <a:latin typeface="Tahoma"/>
                <a:cs typeface="Tahoma"/>
              </a:rPr>
              <a:t> </a:t>
            </a:r>
            <a:r>
              <a:rPr sz="1600" spc="-5" dirty="0">
                <a:solidFill>
                  <a:srgbClr val="FFFFCC"/>
                </a:solidFill>
                <a:latin typeface="Tahoma"/>
                <a:cs typeface="Tahoma"/>
              </a:rPr>
              <a:t>Award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382000" y="6402327"/>
            <a:ext cx="340614" cy="4015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04900" y="1022603"/>
            <a:ext cx="6934200" cy="395173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00327" y="1018032"/>
            <a:ext cx="6943725" cy="3961129"/>
          </a:xfrm>
          <a:custGeom>
            <a:avLst/>
            <a:gdLst/>
            <a:ahLst/>
            <a:cxnLst/>
            <a:rect l="l" t="t" r="r" b="b"/>
            <a:pathLst>
              <a:path w="6943725" h="3961129">
                <a:moveTo>
                  <a:pt x="0" y="3960876"/>
                </a:moveTo>
                <a:lnTo>
                  <a:pt x="6943344" y="3960876"/>
                </a:lnTo>
                <a:lnTo>
                  <a:pt x="6943344" y="0"/>
                </a:lnTo>
                <a:lnTo>
                  <a:pt x="0" y="0"/>
                </a:lnTo>
                <a:lnTo>
                  <a:pt x="0" y="3960876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1435">
              <a:lnSpc>
                <a:spcPts val="1655"/>
              </a:lnSpc>
            </a:pPr>
            <a:fld id="{81D60167-4931-47E6-BA6A-407CBD079E47}" type="slidenum">
              <a:rPr dirty="0"/>
              <a:t>9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CC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11324</TotalTime>
  <Words>700</Words>
  <Application>Microsoft Office PowerPoint</Application>
  <PresentationFormat>On-screen Show (4:3)</PresentationFormat>
  <Paragraphs>190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Tahoma</vt:lpstr>
      <vt:lpstr>Times New Roman</vt:lpstr>
      <vt:lpstr>Office Theme</vt:lpstr>
      <vt:lpstr>New Jersey Turnpike Authority  Construction Forecast 2020</vt:lpstr>
      <vt:lpstr>New Jersey Turnpike Authority Funding</vt:lpstr>
      <vt:lpstr>Maintenance Reserve Funding</vt:lpstr>
      <vt:lpstr>Capital Projects to be Advertised in 2020</vt:lpstr>
      <vt:lpstr>Capital Projects to be Advertised in 2020</vt:lpstr>
      <vt:lpstr>Capital Projects to be Advertised in 2020</vt:lpstr>
      <vt:lpstr>Capital Projects to be Advertised in 2020</vt:lpstr>
      <vt:lpstr>Projects to be Awarded in 2020</vt:lpstr>
      <vt:lpstr>Projects to be Awarded in 2020</vt:lpstr>
      <vt:lpstr>Projects to be Awarded in 2020</vt:lpstr>
      <vt:lpstr>Projects to be Awarded in 2020</vt:lpstr>
      <vt:lpstr>Projects to be Awarded in 2020</vt:lpstr>
      <vt:lpstr>Projects to be Awarded in 2020</vt:lpstr>
      <vt:lpstr>Projects to be Awarded in 2020</vt:lpstr>
      <vt:lpstr>Projects to be Awarded in 2020</vt:lpstr>
      <vt:lpstr>Projects to be Awarded in 2020</vt:lpstr>
      <vt:lpstr>Projects to be Awarded in 2020</vt:lpstr>
      <vt:lpstr>www.njta.com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UTCA</cp:lastModifiedBy>
  <cp:revision>1</cp:revision>
  <dcterms:created xsi:type="dcterms:W3CDTF">2020-01-15T18:36:29Z</dcterms:created>
  <dcterms:modified xsi:type="dcterms:W3CDTF">2020-01-24T18:58:28Z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2020-01-15T00:00:00Z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2020-01-15T00:00:00Z</vt:filetime>
  </property>
</Properties>
</file>